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29" r:id="rId2"/>
    <p:sldId id="298" r:id="rId3"/>
    <p:sldId id="296" r:id="rId4"/>
    <p:sldId id="297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306" r:id="rId13"/>
    <p:sldId id="307" r:id="rId14"/>
    <p:sldId id="308" r:id="rId15"/>
    <p:sldId id="309" r:id="rId16"/>
    <p:sldId id="270" r:id="rId17"/>
    <p:sldId id="271" r:id="rId18"/>
    <p:sldId id="272" r:id="rId19"/>
    <p:sldId id="273" r:id="rId20"/>
    <p:sldId id="314" r:id="rId21"/>
    <p:sldId id="275" r:id="rId22"/>
    <p:sldId id="315" r:id="rId23"/>
    <p:sldId id="318" r:id="rId24"/>
    <p:sldId id="316" r:id="rId25"/>
    <p:sldId id="302" r:id="rId26"/>
    <p:sldId id="303" r:id="rId27"/>
    <p:sldId id="319" r:id="rId28"/>
    <p:sldId id="330" r:id="rId29"/>
    <p:sldId id="305" r:id="rId30"/>
    <p:sldId id="320" r:id="rId31"/>
    <p:sldId id="321" r:id="rId32"/>
    <p:sldId id="279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336" r:id="rId41"/>
    <p:sldId id="338" r:id="rId42"/>
    <p:sldId id="341" r:id="rId43"/>
    <p:sldId id="343" r:id="rId44"/>
    <p:sldId id="289" r:id="rId45"/>
    <p:sldId id="324" r:id="rId46"/>
    <p:sldId id="328" r:id="rId47"/>
    <p:sldId id="327" r:id="rId48"/>
    <p:sldId id="295" r:id="rId4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Foglio1!$B$3</c:f>
              <c:strCache>
                <c:ptCount val="1"/>
                <c:pt idx="0">
                  <c:v>PV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Foglio1!$C$2:$E$2</c:f>
              <c:strCache>
                <c:ptCount val="3"/>
                <c:pt idx="0">
                  <c:v>TOTAL THROMBOSIS</c:v>
                </c:pt>
                <c:pt idx="1">
                  <c:v>Arterial</c:v>
                </c:pt>
                <c:pt idx="2">
                  <c:v>Venous</c:v>
                </c:pt>
              </c:strCache>
            </c:strRef>
          </c:cat>
          <c:val>
            <c:numRef>
              <c:f>Foglio1!$C$3:$E$3</c:f>
              <c:numCache>
                <c:formatCode>0.0%</c:formatCode>
                <c:ptCount val="3"/>
                <c:pt idx="0">
                  <c:v>2.5999999999999999E-2</c:v>
                </c:pt>
                <c:pt idx="1">
                  <c:v>1.6E-2</c:v>
                </c:pt>
                <c:pt idx="2">
                  <c:v>1.0500000000000001E-2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6F-4186-9F49-BEE54A382319}"/>
            </c:ext>
          </c:extLst>
        </c:ser>
        <c:ser>
          <c:idx val="1"/>
          <c:order val="1"/>
          <c:tx>
            <c:strRef>
              <c:f>Foglio1!$B$4</c:f>
              <c:strCache>
                <c:ptCount val="1"/>
                <c:pt idx="0">
                  <c:v>ET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Foglio1!$C$2:$E$2</c:f>
              <c:strCache>
                <c:ptCount val="3"/>
                <c:pt idx="0">
                  <c:v>TOTAL THROMBOSIS</c:v>
                </c:pt>
                <c:pt idx="1">
                  <c:v>Arterial</c:v>
                </c:pt>
                <c:pt idx="2">
                  <c:v>Venous</c:v>
                </c:pt>
              </c:strCache>
            </c:strRef>
          </c:cat>
          <c:val>
            <c:numRef>
              <c:f>Foglio1!$C$4:$E$4</c:f>
              <c:numCache>
                <c:formatCode>0.0%</c:formatCode>
                <c:ptCount val="3"/>
                <c:pt idx="0">
                  <c:v>1.7000000000000001E-2</c:v>
                </c:pt>
                <c:pt idx="1">
                  <c:v>1.2E-2</c:v>
                </c:pt>
                <c:pt idx="2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6F-4186-9F49-BEE54A382319}"/>
            </c:ext>
          </c:extLst>
        </c:ser>
        <c:ser>
          <c:idx val="2"/>
          <c:order val="2"/>
          <c:tx>
            <c:strRef>
              <c:f>Foglio1!$B$5</c:f>
              <c:strCache>
                <c:ptCount val="1"/>
                <c:pt idx="0">
                  <c:v>Early PMF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Foglio1!$C$2:$E$2</c:f>
              <c:strCache>
                <c:ptCount val="3"/>
                <c:pt idx="0">
                  <c:v>TOTAL THROMBOSIS</c:v>
                </c:pt>
                <c:pt idx="1">
                  <c:v>Arterial</c:v>
                </c:pt>
                <c:pt idx="2">
                  <c:v>Venous</c:v>
                </c:pt>
              </c:strCache>
            </c:strRef>
          </c:cat>
          <c:val>
            <c:numRef>
              <c:f>Foglio1!$C$5:$E$5</c:f>
              <c:numCache>
                <c:formatCode>0.0%</c:formatCode>
                <c:ptCount val="3"/>
                <c:pt idx="0">
                  <c:v>1.9E-2</c:v>
                </c:pt>
                <c:pt idx="1">
                  <c:v>1.4E-2</c:v>
                </c:pt>
                <c:pt idx="2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6F-4186-9F49-BEE54A382319}"/>
            </c:ext>
          </c:extLst>
        </c:ser>
        <c:ser>
          <c:idx val="3"/>
          <c:order val="3"/>
          <c:tx>
            <c:strRef>
              <c:f>Foglio1!$B$6</c:f>
              <c:strCache>
                <c:ptCount val="1"/>
                <c:pt idx="0">
                  <c:v>PMF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Foglio1!$C$2:$E$2</c:f>
              <c:strCache>
                <c:ptCount val="3"/>
                <c:pt idx="0">
                  <c:v>TOTAL THROMBOSIS</c:v>
                </c:pt>
                <c:pt idx="1">
                  <c:v>Arterial</c:v>
                </c:pt>
                <c:pt idx="2">
                  <c:v>Venous</c:v>
                </c:pt>
              </c:strCache>
            </c:strRef>
          </c:cat>
          <c:val>
            <c:numRef>
              <c:f>Foglio1!$C$6:$E$6</c:f>
              <c:numCache>
                <c:formatCode>0.0%</c:formatCode>
                <c:ptCount val="3"/>
                <c:pt idx="0">
                  <c:v>1.6E-2</c:v>
                </c:pt>
                <c:pt idx="1">
                  <c:v>3.0000000000000001E-3</c:v>
                </c:pt>
                <c:pt idx="2">
                  <c:v>7.6E-3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6F-4186-9F49-BEE54A3823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720576"/>
        <c:axId val="62083072"/>
      </c:barChart>
      <c:catAx>
        <c:axId val="16172057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62083072"/>
        <c:crosses val="autoZero"/>
        <c:auto val="1"/>
        <c:lblAlgn val="ctr"/>
        <c:lblOffset val="100"/>
        <c:noMultiLvlLbl val="0"/>
      </c:catAx>
      <c:valAx>
        <c:axId val="62083072"/>
        <c:scaling>
          <c:orientation val="minMax"/>
        </c:scaling>
        <c:delete val="0"/>
        <c:axPos val="t"/>
        <c:majorGridlines>
          <c:spPr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3500000" scaled="1"/>
                <a:tileRect/>
              </a:gra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Incidenza</a:t>
                </a:r>
                <a:r>
                  <a:rPr lang="en-US" dirty="0" smtClean="0"/>
                  <a:t> </a:t>
                </a:r>
              </a:p>
              <a:p>
                <a:pPr>
                  <a:defRPr/>
                </a:pPr>
                <a:r>
                  <a:rPr lang="en-US" dirty="0" err="1" smtClean="0"/>
                  <a:t>pazienti</a:t>
                </a:r>
                <a:r>
                  <a:rPr lang="en-US" baseline="0" dirty="0" smtClean="0"/>
                  <a:t> / anno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277477304172185E-2"/>
              <c:y val="0.2058569621982034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crossAx val="1617205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9449940415579653"/>
          <c:y val="1.5733201246019984E-2"/>
          <c:w val="0.65924665142164385"/>
          <c:h val="6.0098144617851484E-2"/>
        </c:manualLayout>
      </c:layout>
      <c:overlay val="0"/>
      <c:txPr>
        <a:bodyPr/>
        <a:lstStyle/>
        <a:p>
          <a:pPr>
            <a:defRPr sz="1800"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Foglio1!$B$4</c:f>
              <c:strCache>
                <c:ptCount val="1"/>
                <c:pt idx="0">
                  <c:v>Arterial events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Foglio1!$C$3:$E$3</c:f>
              <c:strCache>
                <c:ptCount val="3"/>
                <c:pt idx="0">
                  <c:v>ET</c:v>
                </c:pt>
                <c:pt idx="1">
                  <c:v>PV</c:v>
                </c:pt>
                <c:pt idx="2">
                  <c:v>MF</c:v>
                </c:pt>
              </c:strCache>
            </c:strRef>
          </c:cat>
          <c:val>
            <c:numRef>
              <c:f>Foglio1!$C$4:$E$4</c:f>
              <c:numCache>
                <c:formatCode>General</c:formatCode>
                <c:ptCount val="3"/>
                <c:pt idx="0">
                  <c:v>0.13890000000000019</c:v>
                </c:pt>
                <c:pt idx="1">
                  <c:v>0.16</c:v>
                </c:pt>
                <c:pt idx="2">
                  <c:v>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D5-44B6-B51B-736F28F9A9D7}"/>
            </c:ext>
          </c:extLst>
        </c:ser>
        <c:ser>
          <c:idx val="1"/>
          <c:order val="1"/>
          <c:tx>
            <c:strRef>
              <c:f>Foglio1!$B$5</c:f>
              <c:strCache>
                <c:ptCount val="1"/>
                <c:pt idx="0">
                  <c:v>Venous events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Foglio1!$C$3:$E$3</c:f>
              <c:strCache>
                <c:ptCount val="3"/>
                <c:pt idx="0">
                  <c:v>ET</c:v>
                </c:pt>
                <c:pt idx="1">
                  <c:v>PV</c:v>
                </c:pt>
                <c:pt idx="2">
                  <c:v>MF</c:v>
                </c:pt>
              </c:strCache>
            </c:strRef>
          </c:cat>
          <c:val>
            <c:numRef>
              <c:f>Foglio1!$C$5:$E$5</c:f>
              <c:numCache>
                <c:formatCode>General</c:formatCode>
                <c:ptCount val="3"/>
                <c:pt idx="0">
                  <c:v>6.1100000000000002E-2</c:v>
                </c:pt>
                <c:pt idx="1">
                  <c:v>7.3999999999999996E-2</c:v>
                </c:pt>
                <c:pt idx="2">
                  <c:v>5.1000000000000004E-2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D5-44B6-B51B-736F28F9A9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100"/>
        <c:axId val="467106472"/>
        <c:axId val="467092360"/>
      </c:barChart>
      <c:catAx>
        <c:axId val="46710647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it-IT"/>
          </a:p>
        </c:txPr>
        <c:crossAx val="467092360"/>
        <c:crosses val="autoZero"/>
        <c:auto val="1"/>
        <c:lblAlgn val="ctr"/>
        <c:lblOffset val="100"/>
        <c:noMultiLvlLbl val="0"/>
      </c:catAx>
      <c:valAx>
        <c:axId val="467092360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46710647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 b="1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 b="1">
                <a:solidFill>
                  <a:schemeClr val="tx1"/>
                </a:solidFill>
              </a:rPr>
              <a:t>MPN subtypes distribution</a:t>
            </a:r>
          </a:p>
        </c:rich>
      </c:tx>
      <c:layout>
        <c:manualLayout>
          <c:xMode val="edge"/>
          <c:yMode val="edge"/>
          <c:x val="0.32553524748800339"/>
          <c:y val="1.9408051376626836E-2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612087136959283"/>
          <c:y val="0.17166367416777112"/>
          <c:w val="0.79802040328103485"/>
          <c:h val="0.660818903130064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Foglio1!$A$10</c:f>
              <c:strCache>
                <c:ptCount val="1"/>
                <c:pt idx="0">
                  <c:v>PV 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Foglio1!$B$9:$C$9</c:f>
              <c:strCache>
                <c:ptCount val="2"/>
                <c:pt idx="0">
                  <c:v>VKA</c:v>
                </c:pt>
                <c:pt idx="1">
                  <c:v>DOACs</c:v>
                </c:pt>
              </c:strCache>
            </c:strRef>
          </c:cat>
          <c:val>
            <c:numRef>
              <c:f>Foglio1!$B$10:$C$10</c:f>
              <c:numCache>
                <c:formatCode>General</c:formatCode>
                <c:ptCount val="2"/>
                <c:pt idx="0">
                  <c:v>95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BE-4821-918F-A938CDC938A6}"/>
            </c:ext>
          </c:extLst>
        </c:ser>
        <c:ser>
          <c:idx val="1"/>
          <c:order val="1"/>
          <c:tx>
            <c:strRef>
              <c:f>Foglio1!$A$11</c:f>
              <c:strCache>
                <c:ptCount val="1"/>
                <c:pt idx="0">
                  <c:v>ET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Foglio1!$B$9:$C$9</c:f>
              <c:strCache>
                <c:ptCount val="2"/>
                <c:pt idx="0">
                  <c:v>VKA</c:v>
                </c:pt>
                <c:pt idx="1">
                  <c:v>DOACs</c:v>
                </c:pt>
              </c:strCache>
            </c:strRef>
          </c:cat>
          <c:val>
            <c:numRef>
              <c:f>Foglio1!$B$11:$C$11</c:f>
              <c:numCache>
                <c:formatCode>General</c:formatCode>
                <c:ptCount val="2"/>
                <c:pt idx="0">
                  <c:v>81</c:v>
                </c:pt>
                <c:pt idx="1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BE-4821-918F-A938CDC938A6}"/>
            </c:ext>
          </c:extLst>
        </c:ser>
        <c:ser>
          <c:idx val="2"/>
          <c:order val="2"/>
          <c:tx>
            <c:strRef>
              <c:f>Foglio1!$A$12</c:f>
              <c:strCache>
                <c:ptCount val="1"/>
                <c:pt idx="0">
                  <c:v>MFI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cat>
            <c:strRef>
              <c:f>Foglio1!$B$9:$C$9</c:f>
              <c:strCache>
                <c:ptCount val="2"/>
                <c:pt idx="0">
                  <c:v>VKA</c:v>
                </c:pt>
                <c:pt idx="1">
                  <c:v>DOACs</c:v>
                </c:pt>
              </c:strCache>
            </c:strRef>
          </c:cat>
          <c:val>
            <c:numRef>
              <c:f>Foglio1!$B$12:$C$12</c:f>
              <c:numCache>
                <c:formatCode>General</c:formatCode>
                <c:ptCount val="2"/>
                <c:pt idx="0">
                  <c:v>31</c:v>
                </c:pt>
                <c:pt idx="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BE-4821-918F-A938CDC93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53536048"/>
        <c:axId val="1453533968"/>
        <c:axId val="0"/>
      </c:bar3DChart>
      <c:catAx>
        <c:axId val="145353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53533968"/>
        <c:crosses val="autoZero"/>
        <c:auto val="1"/>
        <c:lblAlgn val="ctr"/>
        <c:lblOffset val="100"/>
        <c:noMultiLvlLbl val="0"/>
      </c:catAx>
      <c:valAx>
        <c:axId val="145353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>
                    <a:solidFill>
                      <a:schemeClr val="tx1"/>
                    </a:solidFill>
                  </a:rPr>
                  <a:t>Patients (n)</a:t>
                </a:r>
              </a:p>
            </c:rich>
          </c:tx>
          <c:layout>
            <c:manualLayout>
              <c:xMode val="edge"/>
              <c:yMode val="edge"/>
              <c:x val="3.3407460431082475E-2"/>
              <c:y val="0.374984336021526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5353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it-IT">
                <a:solidFill>
                  <a:sysClr val="windowText" lastClr="000000"/>
                </a:solidFill>
              </a:rPr>
              <a:t>First</a:t>
            </a:r>
            <a:r>
              <a:rPr lang="it-IT" baseline="0">
                <a:solidFill>
                  <a:sysClr val="windowText" lastClr="000000"/>
                </a:solidFill>
              </a:rPr>
              <a:t> thrombotic event</a:t>
            </a:r>
            <a:endParaRPr lang="it-IT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Foglio1!$C$4</c:f>
              <c:strCache>
                <c:ptCount val="1"/>
                <c:pt idx="0">
                  <c:v>VKA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Foglio1!$B$5:$B$10</c:f>
              <c:strCache>
                <c:ptCount val="6"/>
                <c:pt idx="0">
                  <c:v>Deep vein thrombosis of legs</c:v>
                </c:pt>
                <c:pt idx="1">
                  <c:v>Pulmonary embolism</c:v>
                </c:pt>
                <c:pt idx="2">
                  <c:v>Deep vein thrombosis/pulmonary embolism</c:v>
                </c:pt>
                <c:pt idx="3">
                  <c:v>Cerebral venous sinus thrombosis</c:v>
                </c:pt>
                <c:pt idx="4">
                  <c:v>Splanchnic vein thrombosis</c:v>
                </c:pt>
                <c:pt idx="5">
                  <c:v>Budd-Chiari</c:v>
                </c:pt>
              </c:strCache>
            </c:strRef>
          </c:cat>
          <c:val>
            <c:numRef>
              <c:f>Foglio1!$C$5:$C$10</c:f>
              <c:numCache>
                <c:formatCode>General</c:formatCode>
                <c:ptCount val="6"/>
                <c:pt idx="0">
                  <c:v>66</c:v>
                </c:pt>
                <c:pt idx="1">
                  <c:v>43</c:v>
                </c:pt>
                <c:pt idx="2">
                  <c:v>32</c:v>
                </c:pt>
                <c:pt idx="3">
                  <c:v>7</c:v>
                </c:pt>
                <c:pt idx="4">
                  <c:v>50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77-41BB-BC71-97B126B888E8}"/>
            </c:ext>
          </c:extLst>
        </c:ser>
        <c:ser>
          <c:idx val="1"/>
          <c:order val="1"/>
          <c:tx>
            <c:strRef>
              <c:f>Foglio1!$D$4</c:f>
              <c:strCache>
                <c:ptCount val="1"/>
                <c:pt idx="0">
                  <c:v>DOAC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Foglio1!$B$5:$B$10</c:f>
              <c:strCache>
                <c:ptCount val="6"/>
                <c:pt idx="0">
                  <c:v>Deep vein thrombosis of legs</c:v>
                </c:pt>
                <c:pt idx="1">
                  <c:v>Pulmonary embolism</c:v>
                </c:pt>
                <c:pt idx="2">
                  <c:v>Deep vein thrombosis/pulmonary embolism</c:v>
                </c:pt>
                <c:pt idx="3">
                  <c:v>Cerebral venous sinus thrombosis</c:v>
                </c:pt>
                <c:pt idx="4">
                  <c:v>Splanchnic vein thrombosis</c:v>
                </c:pt>
                <c:pt idx="5">
                  <c:v>Budd-Chiari</c:v>
                </c:pt>
              </c:strCache>
            </c:strRef>
          </c:cat>
          <c:val>
            <c:numRef>
              <c:f>Foglio1!$D$5:$D$10</c:f>
              <c:numCache>
                <c:formatCode>General</c:formatCode>
                <c:ptCount val="6"/>
                <c:pt idx="0">
                  <c:v>69</c:v>
                </c:pt>
                <c:pt idx="1">
                  <c:v>37</c:v>
                </c:pt>
                <c:pt idx="2">
                  <c:v>35</c:v>
                </c:pt>
                <c:pt idx="3">
                  <c:v>11</c:v>
                </c:pt>
                <c:pt idx="4">
                  <c:v>50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77-41BB-BC71-97B126B888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25416479"/>
        <c:axId val="825413983"/>
        <c:axId val="0"/>
      </c:bar3DChart>
      <c:catAx>
        <c:axId val="8254164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25413983"/>
        <c:crosses val="autoZero"/>
        <c:auto val="1"/>
        <c:lblAlgn val="ctr"/>
        <c:lblOffset val="100"/>
        <c:noMultiLvlLbl val="0"/>
      </c:catAx>
      <c:valAx>
        <c:axId val="8254139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Patients (n)</a:t>
                </a:r>
              </a:p>
            </c:rich>
          </c:tx>
          <c:layout/>
          <c:overlay val="0"/>
          <c:spPr>
            <a:solidFill>
              <a:sysClr val="window" lastClr="FFFFFF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25416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C030A4-1002-45D8-9413-AD3BE9E299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F02A90A-B630-4EBE-A988-19556CC048D3}">
      <dgm:prSet/>
      <dgm:spPr/>
      <dgm:t>
        <a:bodyPr/>
        <a:lstStyle/>
        <a:p>
          <a:pPr rtl="0"/>
          <a:r>
            <a:rPr lang="it-IT" b="1" dirty="0" smtClean="0"/>
            <a:t>Studio retrospettivo su pazienti in trattamento con VKA e DOAC (nuovi anticoagulanti) dopo una trombosi venosa</a:t>
          </a:r>
          <a:endParaRPr lang="it-IT" dirty="0"/>
        </a:p>
      </dgm:t>
    </dgm:pt>
    <dgm:pt modelId="{B289D5C8-7C21-4D97-9F50-3A621373611F}" type="parTrans" cxnId="{D425FF5B-3EC7-4AE6-A965-DBE45C443590}">
      <dgm:prSet/>
      <dgm:spPr/>
      <dgm:t>
        <a:bodyPr/>
        <a:lstStyle/>
        <a:p>
          <a:endParaRPr lang="it-IT"/>
        </a:p>
      </dgm:t>
    </dgm:pt>
    <dgm:pt modelId="{1C6AE747-9824-4060-8797-B0DA86D1D87A}" type="sibTrans" cxnId="{D425FF5B-3EC7-4AE6-A965-DBE45C443590}">
      <dgm:prSet/>
      <dgm:spPr/>
      <dgm:t>
        <a:bodyPr/>
        <a:lstStyle/>
        <a:p>
          <a:endParaRPr lang="it-IT"/>
        </a:p>
      </dgm:t>
    </dgm:pt>
    <dgm:pt modelId="{563160BA-59C8-4539-ADCF-1BD9BECCCEA9}" type="pres">
      <dgm:prSet presAssocID="{A0C030A4-1002-45D8-9413-AD3BE9E299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1750A9F-F980-4778-9F99-3FD9B29DDE49}" type="pres">
      <dgm:prSet presAssocID="{5F02A90A-B630-4EBE-A988-19556CC048D3}" presName="parentText" presStyleLbl="node1" presStyleIdx="0" presStyleCnt="1" custLinFactNeighborX="-3250" custLinFactNeighborY="-1373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6724EC8-958C-47F7-B9F0-01AF0FFB8F37}" type="presOf" srcId="{5F02A90A-B630-4EBE-A988-19556CC048D3}" destId="{51750A9F-F980-4778-9F99-3FD9B29DDE49}" srcOrd="0" destOrd="0" presId="urn:microsoft.com/office/officeart/2005/8/layout/vList2"/>
    <dgm:cxn modelId="{DBBD48F9-6347-47DC-91EE-B7E2943BFF77}" type="presOf" srcId="{A0C030A4-1002-45D8-9413-AD3BE9E299E3}" destId="{563160BA-59C8-4539-ADCF-1BD9BECCCEA9}" srcOrd="0" destOrd="0" presId="urn:microsoft.com/office/officeart/2005/8/layout/vList2"/>
    <dgm:cxn modelId="{D425FF5B-3EC7-4AE6-A965-DBE45C443590}" srcId="{A0C030A4-1002-45D8-9413-AD3BE9E299E3}" destId="{5F02A90A-B630-4EBE-A988-19556CC048D3}" srcOrd="0" destOrd="0" parTransId="{B289D5C8-7C21-4D97-9F50-3A621373611F}" sibTransId="{1C6AE747-9824-4060-8797-B0DA86D1D87A}"/>
    <dgm:cxn modelId="{9CEE8E47-3ACC-4E3C-A23E-5224555AD1BC}" type="presParOf" srcId="{563160BA-59C8-4539-ADCF-1BD9BECCCEA9}" destId="{51750A9F-F980-4778-9F99-3FD9B29DDE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C030A4-1002-45D8-9413-AD3BE9E299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F02A90A-B630-4EBE-A988-19556CC048D3}">
      <dgm:prSet/>
      <dgm:spPr/>
      <dgm:t>
        <a:bodyPr/>
        <a:lstStyle/>
        <a:p>
          <a:pPr rtl="0"/>
          <a:r>
            <a:rPr lang="it-IT" dirty="0"/>
            <a:t>BASELINE CHARACTERISTICS AFTER MATCHING</a:t>
          </a:r>
        </a:p>
      </dgm:t>
    </dgm:pt>
    <dgm:pt modelId="{B289D5C8-7C21-4D97-9F50-3A621373611F}" type="parTrans" cxnId="{D425FF5B-3EC7-4AE6-A965-DBE45C443590}">
      <dgm:prSet/>
      <dgm:spPr/>
      <dgm:t>
        <a:bodyPr/>
        <a:lstStyle/>
        <a:p>
          <a:endParaRPr lang="it-IT"/>
        </a:p>
      </dgm:t>
    </dgm:pt>
    <dgm:pt modelId="{1C6AE747-9824-4060-8797-B0DA86D1D87A}" type="sibTrans" cxnId="{D425FF5B-3EC7-4AE6-A965-DBE45C443590}">
      <dgm:prSet/>
      <dgm:spPr/>
      <dgm:t>
        <a:bodyPr/>
        <a:lstStyle/>
        <a:p>
          <a:endParaRPr lang="it-IT"/>
        </a:p>
      </dgm:t>
    </dgm:pt>
    <dgm:pt modelId="{563160BA-59C8-4539-ADCF-1BD9BECCCEA9}" type="pres">
      <dgm:prSet presAssocID="{A0C030A4-1002-45D8-9413-AD3BE9E299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1750A9F-F980-4778-9F99-3FD9B29DDE49}" type="pres">
      <dgm:prSet presAssocID="{5F02A90A-B630-4EBE-A988-19556CC048D3}" presName="parentText" presStyleLbl="node1" presStyleIdx="0" presStyleCnt="1" custLinFactNeighborX="-3250" custLinFactNeighborY="-1373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06983AB-1F0E-43C7-8C0D-1244A2941C02}" type="presOf" srcId="{A0C030A4-1002-45D8-9413-AD3BE9E299E3}" destId="{563160BA-59C8-4539-ADCF-1BD9BECCCEA9}" srcOrd="0" destOrd="0" presId="urn:microsoft.com/office/officeart/2005/8/layout/vList2"/>
    <dgm:cxn modelId="{6BF7BFEA-4984-4652-88EE-06D7ECADB5FE}" type="presOf" srcId="{5F02A90A-B630-4EBE-A988-19556CC048D3}" destId="{51750A9F-F980-4778-9F99-3FD9B29DDE49}" srcOrd="0" destOrd="0" presId="urn:microsoft.com/office/officeart/2005/8/layout/vList2"/>
    <dgm:cxn modelId="{D425FF5B-3EC7-4AE6-A965-DBE45C443590}" srcId="{A0C030A4-1002-45D8-9413-AD3BE9E299E3}" destId="{5F02A90A-B630-4EBE-A988-19556CC048D3}" srcOrd="0" destOrd="0" parTransId="{B289D5C8-7C21-4D97-9F50-3A621373611F}" sibTransId="{1C6AE747-9824-4060-8797-B0DA86D1D87A}"/>
    <dgm:cxn modelId="{9B9610D2-D55E-43BA-93F3-DC6AE6B492DD}" type="presParOf" srcId="{563160BA-59C8-4539-ADCF-1BD9BECCCEA9}" destId="{51750A9F-F980-4778-9F99-3FD9B29DDE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C030A4-1002-45D8-9413-AD3BE9E299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F02A90A-B630-4EBE-A988-19556CC048D3}">
      <dgm:prSet/>
      <dgm:spPr/>
      <dgm:t>
        <a:bodyPr/>
        <a:lstStyle/>
        <a:p>
          <a:pPr rtl="0"/>
          <a:r>
            <a:rPr lang="it-IT" dirty="0"/>
            <a:t>OUTCOMES - </a:t>
          </a:r>
          <a:r>
            <a:rPr lang="it-IT" dirty="0" smtClean="0"/>
            <a:t>3  </a:t>
          </a:r>
          <a:endParaRPr lang="it-IT" dirty="0"/>
        </a:p>
      </dgm:t>
    </dgm:pt>
    <dgm:pt modelId="{B289D5C8-7C21-4D97-9F50-3A621373611F}" type="parTrans" cxnId="{D425FF5B-3EC7-4AE6-A965-DBE45C443590}">
      <dgm:prSet/>
      <dgm:spPr/>
      <dgm:t>
        <a:bodyPr/>
        <a:lstStyle/>
        <a:p>
          <a:endParaRPr lang="it-IT"/>
        </a:p>
      </dgm:t>
    </dgm:pt>
    <dgm:pt modelId="{1C6AE747-9824-4060-8797-B0DA86D1D87A}" type="sibTrans" cxnId="{D425FF5B-3EC7-4AE6-A965-DBE45C443590}">
      <dgm:prSet/>
      <dgm:spPr/>
      <dgm:t>
        <a:bodyPr/>
        <a:lstStyle/>
        <a:p>
          <a:endParaRPr lang="it-IT"/>
        </a:p>
      </dgm:t>
    </dgm:pt>
    <dgm:pt modelId="{563160BA-59C8-4539-ADCF-1BD9BECCCEA9}" type="pres">
      <dgm:prSet presAssocID="{A0C030A4-1002-45D8-9413-AD3BE9E299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1750A9F-F980-4778-9F99-3FD9B29DDE49}" type="pres">
      <dgm:prSet presAssocID="{5F02A90A-B630-4EBE-A988-19556CC048D3}" presName="parentText" presStyleLbl="node1" presStyleIdx="0" presStyleCnt="1" custLinFactNeighborX="-3250" custLinFactNeighborY="-1373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05AC95F-EED7-41A9-8F8D-7A9635FB6190}" type="presOf" srcId="{5F02A90A-B630-4EBE-A988-19556CC048D3}" destId="{51750A9F-F980-4778-9F99-3FD9B29DDE49}" srcOrd="0" destOrd="0" presId="urn:microsoft.com/office/officeart/2005/8/layout/vList2"/>
    <dgm:cxn modelId="{D425FF5B-3EC7-4AE6-A965-DBE45C443590}" srcId="{A0C030A4-1002-45D8-9413-AD3BE9E299E3}" destId="{5F02A90A-B630-4EBE-A988-19556CC048D3}" srcOrd="0" destOrd="0" parTransId="{B289D5C8-7C21-4D97-9F50-3A621373611F}" sibTransId="{1C6AE747-9824-4060-8797-B0DA86D1D87A}"/>
    <dgm:cxn modelId="{864483FF-2411-49DC-B668-03032E4F6CD5}" type="presOf" srcId="{A0C030A4-1002-45D8-9413-AD3BE9E299E3}" destId="{563160BA-59C8-4539-ADCF-1BD9BECCCEA9}" srcOrd="0" destOrd="0" presId="urn:microsoft.com/office/officeart/2005/8/layout/vList2"/>
    <dgm:cxn modelId="{DD37AE09-6374-4935-996A-7229A84862B4}" type="presParOf" srcId="{563160BA-59C8-4539-ADCF-1BD9BECCCEA9}" destId="{51750A9F-F980-4778-9F99-3FD9B29DDE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50A9F-F980-4778-9F99-3FD9B29DDE49}">
      <dsp:nvSpPr>
        <dsp:cNvPr id="0" name=""/>
        <dsp:cNvSpPr/>
      </dsp:nvSpPr>
      <dsp:spPr>
        <a:xfrm>
          <a:off x="0" y="42218"/>
          <a:ext cx="8365524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Studio retrospettivo su pazienti in trattamento con VKA e DOAC (nuovi anticoagulanti) dopo una trombosi venosa</a:t>
          </a:r>
          <a:endParaRPr lang="it-IT" sz="1300" kern="1200" dirty="0"/>
        </a:p>
      </dsp:txBody>
      <dsp:txXfrm>
        <a:off x="15221" y="57439"/>
        <a:ext cx="8335082" cy="2813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50A9F-F980-4778-9F99-3FD9B29DDE49}">
      <dsp:nvSpPr>
        <dsp:cNvPr id="0" name=""/>
        <dsp:cNvSpPr/>
      </dsp:nvSpPr>
      <dsp:spPr>
        <a:xfrm>
          <a:off x="0" y="0"/>
          <a:ext cx="8365524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BASELINE CHARACTERISTICS AFTER MATCHING</a:t>
          </a:r>
        </a:p>
      </dsp:txBody>
      <dsp:txXfrm>
        <a:off x="23417" y="23417"/>
        <a:ext cx="8318690" cy="4328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50A9F-F980-4778-9F99-3FD9B29DDE49}">
      <dsp:nvSpPr>
        <dsp:cNvPr id="0" name=""/>
        <dsp:cNvSpPr/>
      </dsp:nvSpPr>
      <dsp:spPr>
        <a:xfrm>
          <a:off x="0" y="0"/>
          <a:ext cx="867318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OUTCOMES - </a:t>
          </a:r>
          <a:r>
            <a:rPr lang="it-IT" sz="2000" kern="1200" dirty="0" smtClean="0"/>
            <a:t>3  </a:t>
          </a:r>
          <a:endParaRPr lang="it-IT" sz="2000" kern="1200" dirty="0"/>
        </a:p>
      </dsp:txBody>
      <dsp:txXfrm>
        <a:off x="23417" y="23417"/>
        <a:ext cx="8626346" cy="432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B8B4E-8E2F-41C7-B46E-C03801661198}" type="datetimeFigureOut">
              <a:rPr lang="it-IT" smtClean="0"/>
              <a:pPr/>
              <a:t>17/05/2025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A614C-043D-435A-A96C-1CB3C929C7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841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585301-E931-44CC-AF10-E210455070B1}" type="slidenum">
              <a:rPr lang="it-IT" altLang="en-US" smtClean="0">
                <a:solidFill>
                  <a:srgbClr val="000000"/>
                </a:solidFill>
                <a:ea typeface="ＭＳ Ｐゴシック" pitchFamily="34" charset="-128"/>
              </a:rPr>
              <a:pPr/>
              <a:t>1</a:t>
            </a:fld>
            <a:endParaRPr lang="it-IT" alt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2169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187396" name="Segnaposto numero diapositiva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9CDAACD-8B96-439B-A400-00C76CB94140}" type="slidenum">
              <a:rPr lang="it-IT" altLang="it-IT"/>
              <a:pPr/>
              <a:t>38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14171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189444" name="Segnaposto numero diapositiva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AA930F-068B-4682-A8D3-2160BA140036}" type="slidenum">
              <a:rPr lang="it-IT" altLang="it-IT"/>
              <a:pPr/>
              <a:t>39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65372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789852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4E04B-CD90-444A-A827-046D89627B03}" type="slidenum">
              <a:rPr lang="it-IT" smtClean="0"/>
              <a:pPr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7632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9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203780" name="Segnaposto numero diapositiva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3631266-015D-4621-9387-865A6B8ACD03}" type="slidenum">
              <a:rPr lang="it-IT" altLang="it-IT"/>
              <a:pPr/>
              <a:t>46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43087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140291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831223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207876" name="Segnaposto numero diapositiva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FC9FEE-36E6-4DF0-95A4-CEB097EB14B2}" type="slidenum">
              <a:rPr lang="it-IT" altLang="it-IT"/>
              <a:pPr/>
              <a:t>48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21164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ea typeface="MS PGothic" panose="020B0600070205080204" pitchFamily="34" charset="-128"/>
            </a:endParaRPr>
          </a:p>
        </p:txBody>
      </p:sp>
      <p:sp>
        <p:nvSpPr>
          <p:cNvPr id="74756" name="Segnaposto numero diapositiva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47D40F-1D9F-4C5A-A324-BBC1E9C91248}" type="slidenum">
              <a:rPr lang="it-IT" altLang="it-IT" sz="2400">
                <a:latin typeface="Calibri" panose="020F0502020204030204" pitchFamily="34" charset="0"/>
                <a:ea typeface="MS PGothic" panose="020B0600070205080204" pitchFamily="34" charset="-128"/>
              </a:rPr>
              <a:pPr eaLnBrk="1" hangingPunct="1">
                <a:spcBef>
                  <a:spcPct val="0"/>
                </a:spcBef>
              </a:pPr>
              <a:t>2</a:t>
            </a:fld>
            <a:endParaRPr lang="it-IT" altLang="it-IT" sz="240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0161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ECE44-6186-45AE-9340-1B7755D4CE44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5114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158242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71062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423480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80645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4538"/>
            <a:ext cx="4962525" cy="37211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16463"/>
            <a:ext cx="5486400" cy="4465637"/>
          </a:xfrm>
          <a:noFill/>
        </p:spPr>
        <p:txBody>
          <a:bodyPr/>
          <a:lstStyle/>
          <a:p>
            <a:pPr marL="228600" indent="-228600" defTabSz="914400"/>
            <a:endParaRPr lang="it-IT" altLang="it-IT" b="1" smtClean="0"/>
          </a:p>
        </p:txBody>
      </p:sp>
    </p:spTree>
    <p:extLst>
      <p:ext uri="{BB962C8B-B14F-4D97-AF65-F5344CB8AC3E}">
        <p14:creationId xmlns:p14="http://schemas.microsoft.com/office/powerpoint/2010/main" val="3802221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179204" name="Segnaposto numero diapositiva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03FB18F-533E-4902-B28B-5600C18A74EC}" type="slidenum">
              <a:rPr lang="it-IT" altLang="it-IT"/>
              <a:pPr/>
              <a:t>33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6788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0DB9-55D9-4713-A6CE-678366404FFA}" type="datetimeFigureOut">
              <a:rPr lang="it-IT" smtClean="0"/>
              <a:pPr/>
              <a:t>17/05/2025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16D9-6167-4951-9A4E-DB9BC42EBB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0DB9-55D9-4713-A6CE-678366404FFA}" type="datetimeFigureOut">
              <a:rPr lang="it-IT" smtClean="0"/>
              <a:pPr/>
              <a:t>17/05/2025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16D9-6167-4951-9A4E-DB9BC42EBB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0DB9-55D9-4713-A6CE-678366404FFA}" type="datetimeFigureOut">
              <a:rPr lang="it-IT" smtClean="0"/>
              <a:pPr/>
              <a:t>17/05/2025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16D9-6167-4951-9A4E-DB9BC42EBB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7600" y="609600"/>
            <a:ext cx="6908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1117600" y="1981200"/>
            <a:ext cx="6908800" cy="4114800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030662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s-ES" altLang="es-ES" sz="1800">
              <a:solidFill>
                <a:srgbClr val="000000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2E594EB5-39BD-4C23-A8DC-7CB6341C38B9}" type="datetimeFigureOut">
              <a:rPr lang="es-ES" altLang="es-ES"/>
              <a:pPr>
                <a:defRPr/>
              </a:pPr>
              <a:t>17/05/2025</a:t>
            </a:fld>
            <a:endParaRPr lang="es-ES" alt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B9CFB-D756-41C2-A6A2-EEC2551ED82D}" type="slidenum">
              <a:rPr lang="es-ES" altLang="es-ES"/>
              <a:pPr>
                <a:defRPr/>
              </a:pPr>
              <a:t>‹N›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41645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444598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0DB9-55D9-4713-A6CE-678366404FFA}" type="datetimeFigureOut">
              <a:rPr lang="it-IT" smtClean="0"/>
              <a:pPr/>
              <a:t>17/05/2025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16D9-6167-4951-9A4E-DB9BC42EBB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0DB9-55D9-4713-A6CE-678366404FFA}" type="datetimeFigureOut">
              <a:rPr lang="it-IT" smtClean="0"/>
              <a:pPr/>
              <a:t>17/05/2025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16D9-6167-4951-9A4E-DB9BC42EBB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0DB9-55D9-4713-A6CE-678366404FFA}" type="datetimeFigureOut">
              <a:rPr lang="it-IT" smtClean="0"/>
              <a:pPr/>
              <a:t>17/05/2025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16D9-6167-4951-9A4E-DB9BC42EBB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0DB9-55D9-4713-A6CE-678366404FFA}" type="datetimeFigureOut">
              <a:rPr lang="it-IT" smtClean="0"/>
              <a:pPr/>
              <a:t>17/05/2025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16D9-6167-4951-9A4E-DB9BC42EBB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0DB9-55D9-4713-A6CE-678366404FFA}" type="datetimeFigureOut">
              <a:rPr lang="it-IT" smtClean="0"/>
              <a:pPr/>
              <a:t>17/05/2025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16D9-6167-4951-9A4E-DB9BC42EBB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0DB9-55D9-4713-A6CE-678366404FFA}" type="datetimeFigureOut">
              <a:rPr lang="it-IT" smtClean="0"/>
              <a:pPr/>
              <a:t>17/05/2025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16D9-6167-4951-9A4E-DB9BC42EBB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0DB9-55D9-4713-A6CE-678366404FFA}" type="datetimeFigureOut">
              <a:rPr lang="it-IT" smtClean="0"/>
              <a:pPr/>
              <a:t>17/05/2025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16D9-6167-4951-9A4E-DB9BC42EBB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0DB9-55D9-4713-A6CE-678366404FFA}" type="datetimeFigureOut">
              <a:rPr lang="it-IT" smtClean="0"/>
              <a:pPr/>
              <a:t>17/05/2025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16D9-6167-4951-9A4E-DB9BC42EBB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10DB9-55D9-4713-A6CE-678366404FFA}" type="datetimeFigureOut">
              <a:rPr lang="it-IT" smtClean="0"/>
              <a:pPr/>
              <a:t>17/05/2025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F16D9-6167-4951-9A4E-DB9BC42EBB4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cid:image002.jpg@01D1A649.46EA5200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diagramLayout" Target="../diagrams/layout2.xml"/><Relationship Id="rId7" Type="http://schemas.openxmlformats.org/officeDocument/2006/relationships/chart" Target="../charts/char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132559" y="81069"/>
            <a:ext cx="6227762" cy="204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110" tIns="51054" rIns="102110" bIns="51054">
            <a:spAutoFit/>
          </a:bodyPr>
          <a:lstStyle/>
          <a:p>
            <a:pPr algn="ctr" defTabSz="1020763" eaLnBrk="1" hangingPunct="1">
              <a:lnSpc>
                <a:spcPct val="150000"/>
              </a:lnSpc>
            </a:pPr>
            <a:endParaRPr lang="it-IT" altLang="en-US" sz="2800" b="1" dirty="0">
              <a:solidFill>
                <a:srgbClr val="C00000"/>
              </a:solidFill>
              <a:latin typeface="Calibri" pitchFamily="34" charset="0"/>
              <a:ea typeface="ＭＳ Ｐゴシック" pitchFamily="34" charset="-128"/>
            </a:endParaRPr>
          </a:p>
          <a:p>
            <a:pPr algn="ctr" defTabSz="1020763">
              <a:lnSpc>
                <a:spcPct val="150000"/>
              </a:lnSpc>
            </a:pPr>
            <a:r>
              <a:rPr lang="it-IT" altLang="en-US" sz="2800" b="1" dirty="0" err="1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Trombocitemia</a:t>
            </a:r>
            <a:r>
              <a:rPr lang="it-IT" altLang="en-US" sz="2800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 Essenziale</a:t>
            </a:r>
          </a:p>
          <a:p>
            <a:pPr algn="ctr" defTabSz="1020763">
              <a:lnSpc>
                <a:spcPct val="150000"/>
              </a:lnSpc>
            </a:pPr>
            <a:r>
              <a:rPr lang="it-IT" altLang="en-US" sz="2800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Aspirina e </a:t>
            </a:r>
            <a:r>
              <a:rPr lang="it-IT" altLang="en-US" sz="28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anticoagulanti</a:t>
            </a:r>
            <a:endParaRPr lang="it-IT" altLang="en-US" sz="2800" b="1" dirty="0">
              <a:solidFill>
                <a:srgbClr val="C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39552" y="876739"/>
            <a:ext cx="3456384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2110" tIns="51054" rIns="102110" bIns="51054">
            <a:spAutoFit/>
          </a:bodyPr>
          <a:lstStyle/>
          <a:p>
            <a:pPr algn="ctr" defTabSz="872344">
              <a:lnSpc>
                <a:spcPts val="2393"/>
              </a:lnSpc>
            </a:pPr>
            <a:r>
              <a:rPr lang="en-US" altLang="it-IT" sz="1700" b="1" dirty="0" err="1" smtClean="0">
                <a:solidFill>
                  <a:srgbClr val="003366"/>
                </a:solidFill>
                <a:latin typeface="Cambria" pitchFamily="18" charset="0"/>
                <a:cs typeface="Arial" charset="0"/>
              </a:rPr>
              <a:t>Undicesima</a:t>
            </a:r>
            <a:r>
              <a:rPr lang="en-US" altLang="it-IT" sz="1700" b="1" dirty="0" smtClean="0">
                <a:solidFill>
                  <a:srgbClr val="003366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altLang="it-IT" sz="1700" b="1" dirty="0" err="1">
                <a:solidFill>
                  <a:srgbClr val="003366"/>
                </a:solidFill>
                <a:latin typeface="Cambria" pitchFamily="18" charset="0"/>
                <a:cs typeface="Arial" charset="0"/>
              </a:rPr>
              <a:t>Giornata</a:t>
            </a:r>
            <a:r>
              <a:rPr lang="en-US" altLang="it-IT" sz="1700" b="1" dirty="0">
                <a:solidFill>
                  <a:srgbClr val="003366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altLang="it-IT" sz="1700" b="1" dirty="0" err="1">
                <a:solidFill>
                  <a:srgbClr val="003366"/>
                </a:solidFill>
                <a:latin typeface="Cambria" pitchFamily="18" charset="0"/>
                <a:cs typeface="Arial" charset="0"/>
              </a:rPr>
              <a:t>Fiorentina</a:t>
            </a:r>
            <a:endParaRPr lang="en-US" altLang="it-IT" sz="1700" b="1" dirty="0">
              <a:solidFill>
                <a:srgbClr val="003366"/>
              </a:solidFill>
              <a:latin typeface="Cambria" pitchFamily="18" charset="0"/>
              <a:cs typeface="Arial" charset="0"/>
            </a:endParaRPr>
          </a:p>
          <a:p>
            <a:pPr algn="ctr" defTabSz="872344">
              <a:lnSpc>
                <a:spcPts val="2393"/>
              </a:lnSpc>
            </a:pPr>
            <a:r>
              <a:rPr lang="en-US" altLang="it-IT" sz="1700" b="1" dirty="0">
                <a:solidFill>
                  <a:srgbClr val="003366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altLang="it-IT" sz="1700" b="1" dirty="0" err="1">
                <a:solidFill>
                  <a:srgbClr val="003366"/>
                </a:solidFill>
                <a:latin typeface="Cambria" pitchFamily="18" charset="0"/>
                <a:cs typeface="Arial" charset="0"/>
              </a:rPr>
              <a:t>dedicata</a:t>
            </a:r>
            <a:r>
              <a:rPr lang="en-US" altLang="it-IT" sz="1700" b="1" dirty="0">
                <a:solidFill>
                  <a:srgbClr val="003366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altLang="it-IT" sz="1700" b="1" dirty="0" err="1">
                <a:solidFill>
                  <a:srgbClr val="003366"/>
                </a:solidFill>
                <a:latin typeface="Cambria" pitchFamily="18" charset="0"/>
                <a:cs typeface="Arial" charset="0"/>
              </a:rPr>
              <a:t>ai</a:t>
            </a:r>
            <a:r>
              <a:rPr lang="en-US" altLang="it-IT" sz="1700" b="1" dirty="0">
                <a:solidFill>
                  <a:srgbClr val="003366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altLang="it-IT" sz="1700" b="1" dirty="0" err="1">
                <a:solidFill>
                  <a:srgbClr val="003366"/>
                </a:solidFill>
                <a:latin typeface="Cambria" pitchFamily="18" charset="0"/>
                <a:cs typeface="Arial" charset="0"/>
              </a:rPr>
              <a:t>pazienti</a:t>
            </a:r>
            <a:r>
              <a:rPr lang="en-US" altLang="it-IT" sz="1700" b="1" dirty="0">
                <a:solidFill>
                  <a:srgbClr val="003366"/>
                </a:solidFill>
                <a:latin typeface="Cambria" pitchFamily="18" charset="0"/>
                <a:cs typeface="Arial" charset="0"/>
              </a:rPr>
              <a:t> con </a:t>
            </a:r>
          </a:p>
          <a:p>
            <a:pPr algn="ctr" defTabSz="872344">
              <a:lnSpc>
                <a:spcPts val="2393"/>
              </a:lnSpc>
            </a:pPr>
            <a:r>
              <a:rPr lang="en-US" altLang="it-IT" sz="1700" b="1" dirty="0" err="1">
                <a:solidFill>
                  <a:srgbClr val="003366"/>
                </a:solidFill>
                <a:latin typeface="Cambria" pitchFamily="18" charset="0"/>
                <a:cs typeface="Arial" charset="0"/>
              </a:rPr>
              <a:t>malattie</a:t>
            </a:r>
            <a:r>
              <a:rPr lang="en-US" altLang="it-IT" sz="1700" b="1" dirty="0">
                <a:solidFill>
                  <a:srgbClr val="003366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altLang="it-IT" sz="1700" b="1" dirty="0" err="1">
                <a:solidFill>
                  <a:srgbClr val="003366"/>
                </a:solidFill>
                <a:latin typeface="Cambria" pitchFamily="18" charset="0"/>
                <a:cs typeface="Arial" charset="0"/>
              </a:rPr>
              <a:t>mieloproliferative</a:t>
            </a:r>
            <a:r>
              <a:rPr lang="en-US" altLang="it-IT" sz="1700" b="1" dirty="0">
                <a:solidFill>
                  <a:srgbClr val="003366"/>
                </a:solidFill>
                <a:latin typeface="Cambria" pitchFamily="18" charset="0"/>
                <a:cs typeface="Arial" charset="0"/>
              </a:rPr>
              <a:t> </a:t>
            </a:r>
          </a:p>
          <a:p>
            <a:pPr algn="ctr" defTabSz="872344">
              <a:lnSpc>
                <a:spcPts val="2393"/>
              </a:lnSpc>
            </a:pPr>
            <a:r>
              <a:rPr lang="en-US" altLang="it-IT" sz="1700" b="1" dirty="0" err="1">
                <a:solidFill>
                  <a:srgbClr val="003366"/>
                </a:solidFill>
                <a:latin typeface="Cambria" pitchFamily="18" charset="0"/>
                <a:cs typeface="Arial" charset="0"/>
              </a:rPr>
              <a:t>croniche</a:t>
            </a:r>
            <a:endParaRPr lang="en-US" altLang="it-IT" sz="1700" b="1" dirty="0">
              <a:solidFill>
                <a:srgbClr val="003366"/>
              </a:solidFill>
              <a:latin typeface="Cambria" pitchFamily="18" charset="0"/>
              <a:cs typeface="Arial" charset="0"/>
            </a:endParaRPr>
          </a:p>
          <a:p>
            <a:pPr algn="ctr" defTabSz="872344">
              <a:lnSpc>
                <a:spcPct val="90000"/>
              </a:lnSpc>
            </a:pPr>
            <a:endParaRPr lang="it-IT" altLang="it-IT" sz="1700" b="1" dirty="0">
              <a:solidFill>
                <a:srgbClr val="003366"/>
              </a:solidFill>
              <a:latin typeface="Cambria" pitchFamily="18" charset="0"/>
              <a:cs typeface="Arial" charset="0"/>
            </a:endParaRPr>
          </a:p>
          <a:p>
            <a:pPr algn="ctr" defTabSz="872344">
              <a:lnSpc>
                <a:spcPts val="2393"/>
              </a:lnSpc>
            </a:pPr>
            <a:r>
              <a:rPr lang="en-US" altLang="it-IT" sz="1700" b="1" dirty="0" err="1">
                <a:solidFill>
                  <a:srgbClr val="003366"/>
                </a:solidFill>
                <a:latin typeface="Cambria" pitchFamily="18" charset="0"/>
                <a:cs typeface="Arial" charset="0"/>
              </a:rPr>
              <a:t>Sabato</a:t>
            </a:r>
            <a:r>
              <a:rPr lang="en-US" altLang="it-IT" sz="1700" b="1" dirty="0">
                <a:solidFill>
                  <a:srgbClr val="003366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altLang="it-IT" sz="1700" b="1" dirty="0" smtClean="0">
                <a:solidFill>
                  <a:srgbClr val="003366"/>
                </a:solidFill>
                <a:latin typeface="Cambria" pitchFamily="18" charset="0"/>
                <a:cs typeface="Arial" charset="0"/>
              </a:rPr>
              <a:t>17 </a:t>
            </a:r>
            <a:r>
              <a:rPr lang="en-US" altLang="it-IT" sz="1700" b="1" dirty="0" err="1">
                <a:solidFill>
                  <a:srgbClr val="003366"/>
                </a:solidFill>
                <a:latin typeface="Cambria" pitchFamily="18" charset="0"/>
                <a:cs typeface="Arial" charset="0"/>
              </a:rPr>
              <a:t>maggio</a:t>
            </a:r>
            <a:r>
              <a:rPr lang="en-US" altLang="it-IT" sz="1700" b="1" dirty="0">
                <a:solidFill>
                  <a:srgbClr val="003366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altLang="it-IT" sz="1700" b="1" dirty="0" smtClean="0">
                <a:solidFill>
                  <a:srgbClr val="003366"/>
                </a:solidFill>
                <a:latin typeface="Cambria" pitchFamily="18" charset="0"/>
                <a:cs typeface="Arial" charset="0"/>
              </a:rPr>
              <a:t>2025</a:t>
            </a:r>
            <a:endParaRPr lang="en-US" altLang="it-IT" sz="1700" b="1" dirty="0">
              <a:solidFill>
                <a:srgbClr val="003366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4416"/>
            <a:ext cx="7776864" cy="2542034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960440" y="239235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en-US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Valerio De Stefano</a:t>
            </a:r>
          </a:p>
          <a:p>
            <a:pPr algn="ctr">
              <a:defRPr/>
            </a:pPr>
            <a:endParaRPr lang="it-IT" altLang="en-US" b="1" i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it-IT" altLang="en-US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Sezione di Ematologia, Università Cattolica,</a:t>
            </a:r>
          </a:p>
          <a:p>
            <a:pPr algn="ctr">
              <a:defRPr/>
            </a:pPr>
            <a:r>
              <a:rPr lang="it-IT" altLang="en-US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Fondazione Policlinico A. Gemelli IRCCS</a:t>
            </a:r>
          </a:p>
          <a:p>
            <a:pPr algn="ctr">
              <a:defRPr/>
            </a:pPr>
            <a:r>
              <a:rPr lang="it-IT" altLang="en-US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Roma</a:t>
            </a:r>
            <a:endParaRPr lang="it-IT" altLang="en-US" sz="2700" b="1" i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3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7600" y="612422"/>
            <a:ext cx="6908800" cy="769056"/>
          </a:xfrm>
        </p:spPr>
        <p:txBody>
          <a:bodyPr/>
          <a:lstStyle/>
          <a:p>
            <a:pPr eaLnBrk="1" hangingPunct="1"/>
            <a:r>
              <a:rPr lang="it-IT" altLang="it-IT" smtClean="0"/>
              <a:t>TRATTAMENTO DELLA TE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83634" y="1508479"/>
            <a:ext cx="8752862" cy="4291188"/>
          </a:xfrm>
        </p:spPr>
        <p:txBody>
          <a:bodyPr/>
          <a:lstStyle/>
          <a:p>
            <a:pPr eaLnBrk="1" hangingPunct="1"/>
            <a:r>
              <a:rPr lang="it-IT" altLang="it-IT" dirty="0">
                <a:latin typeface="Arial" panose="020B0604020202020204" pitchFamily="34" charset="0"/>
              </a:rPr>
              <a:t>Profilassi </a:t>
            </a:r>
            <a:r>
              <a:rPr lang="it-IT" altLang="it-IT" dirty="0" smtClean="0">
                <a:latin typeface="Arial" panose="020B0604020202020204" pitchFamily="34" charset="0"/>
              </a:rPr>
              <a:t>antitrombotica </a:t>
            </a:r>
          </a:p>
          <a:p>
            <a:pPr marL="0" indent="0" eaLnBrk="1" hangingPunct="1">
              <a:buNone/>
            </a:pPr>
            <a:r>
              <a:rPr lang="it-IT" altLang="it-IT" dirty="0">
                <a:latin typeface="Arial" panose="020B0604020202020204" pitchFamily="34" charset="0"/>
              </a:rPr>
              <a:t> </a:t>
            </a:r>
            <a:r>
              <a:rPr lang="it-IT" altLang="it-IT" dirty="0" smtClean="0">
                <a:latin typeface="Arial" panose="020B0604020202020204" pitchFamily="34" charset="0"/>
              </a:rPr>
              <a:t>  </a:t>
            </a:r>
            <a:r>
              <a:rPr lang="it-IT" altLang="it-IT" i="1" dirty="0" smtClean="0">
                <a:latin typeface="Arial" panose="020B0604020202020204" pitchFamily="34" charset="0"/>
              </a:rPr>
              <a:t>[primaria –secondaria]</a:t>
            </a:r>
          </a:p>
          <a:p>
            <a:pPr eaLnBrk="1" hangingPunct="1"/>
            <a:r>
              <a:rPr lang="it-IT" altLang="it-IT" dirty="0" err="1" smtClean="0">
                <a:latin typeface="Arial" panose="020B0604020202020204" pitchFamily="34" charset="0"/>
              </a:rPr>
              <a:t>Citoriduzione</a:t>
            </a:r>
            <a:endParaRPr lang="it-IT" altLang="it-IT" dirty="0"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it-IT" altLang="it-IT" b="1" dirty="0">
              <a:latin typeface="Arial" panose="020B0604020202020204" pitchFamily="34" charset="0"/>
            </a:endParaRP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251178" y="4196645"/>
            <a:ext cx="8613422" cy="1758244"/>
            <a:chOff x="176" y="2819"/>
            <a:chExt cx="5426" cy="1246"/>
          </a:xfrm>
        </p:grpSpPr>
        <p:sp>
          <p:nvSpPr>
            <p:cNvPr id="23557" name="AutoShape 5"/>
            <p:cNvSpPr>
              <a:spLocks noChangeArrowheads="1"/>
            </p:cNvSpPr>
            <p:nvPr/>
          </p:nvSpPr>
          <p:spPr bwMode="auto">
            <a:xfrm>
              <a:off x="176" y="2819"/>
              <a:ext cx="1343" cy="120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8 w 21600"/>
                <a:gd name="T25" fmla="*/ 3165 h 21600"/>
                <a:gd name="T26" fmla="*/ 18432 w 21600"/>
                <a:gd name="T27" fmla="*/ 1843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199" y="10800"/>
                  </a:moveTo>
                  <a:cubicBezTo>
                    <a:pt x="1199" y="16102"/>
                    <a:pt x="5498" y="20401"/>
                    <a:pt x="10800" y="20401"/>
                  </a:cubicBezTo>
                  <a:cubicBezTo>
                    <a:pt x="16102" y="20401"/>
                    <a:pt x="20401" y="16102"/>
                    <a:pt x="20401" y="10800"/>
                  </a:cubicBezTo>
                  <a:cubicBezTo>
                    <a:pt x="20401" y="5498"/>
                    <a:pt x="16102" y="1199"/>
                    <a:pt x="10800" y="1199"/>
                  </a:cubicBezTo>
                  <a:cubicBezTo>
                    <a:pt x="5498" y="1199"/>
                    <a:pt x="1199" y="5498"/>
                    <a:pt x="1199" y="1080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it-IT" sz="1778">
                  <a:latin typeface="Arial" panose="020B0604020202020204" pitchFamily="34" charset="0"/>
                </a:rPr>
                <a:t>Terapia verso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it-IT" sz="1778">
                  <a:latin typeface="Arial" panose="020B0604020202020204" pitchFamily="34" charset="0"/>
                </a:rPr>
                <a:t>osservazione</a:t>
              </a:r>
            </a:p>
          </p:txBody>
        </p:sp>
        <p:sp>
          <p:nvSpPr>
            <p:cNvPr id="23558" name="AutoShape 6"/>
            <p:cNvSpPr>
              <a:spLocks noChangeArrowheads="1"/>
            </p:cNvSpPr>
            <p:nvPr/>
          </p:nvSpPr>
          <p:spPr bwMode="auto">
            <a:xfrm>
              <a:off x="2253" y="2840"/>
              <a:ext cx="1353" cy="12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1 w 21600"/>
                <a:gd name="T25" fmla="*/ 3156 h 21600"/>
                <a:gd name="T26" fmla="*/ 18439 w 21600"/>
                <a:gd name="T27" fmla="*/ 1844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199" y="10800"/>
                  </a:moveTo>
                  <a:cubicBezTo>
                    <a:pt x="1199" y="16102"/>
                    <a:pt x="5498" y="20401"/>
                    <a:pt x="10800" y="20401"/>
                  </a:cubicBezTo>
                  <a:cubicBezTo>
                    <a:pt x="16102" y="20401"/>
                    <a:pt x="20401" y="16102"/>
                    <a:pt x="20401" y="10800"/>
                  </a:cubicBezTo>
                  <a:cubicBezTo>
                    <a:pt x="20401" y="5498"/>
                    <a:pt x="16102" y="1199"/>
                    <a:pt x="10800" y="1199"/>
                  </a:cubicBezTo>
                  <a:cubicBezTo>
                    <a:pt x="5498" y="1199"/>
                    <a:pt x="1199" y="5498"/>
                    <a:pt x="1199" y="1080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it-IT" sz="1778">
                  <a:latin typeface="Arial" panose="020B0604020202020204" pitchFamily="34" charset="0"/>
                </a:rPr>
                <a:t>Quando iniziare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it-IT" sz="1778">
                  <a:latin typeface="Arial" panose="020B0604020202020204" pitchFamily="34" charset="0"/>
                </a:rPr>
                <a:t>la terapia</a:t>
              </a:r>
            </a:p>
          </p:txBody>
        </p:sp>
        <p:sp>
          <p:nvSpPr>
            <p:cNvPr id="23559" name="AutoShape 7"/>
            <p:cNvSpPr>
              <a:spLocks noChangeArrowheads="1"/>
            </p:cNvSpPr>
            <p:nvPr/>
          </p:nvSpPr>
          <p:spPr bwMode="auto">
            <a:xfrm>
              <a:off x="4286" y="2819"/>
              <a:ext cx="1316" cy="11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8 w 21600"/>
                <a:gd name="T25" fmla="*/ 3161 h 21600"/>
                <a:gd name="T26" fmla="*/ 18432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199" y="10800"/>
                  </a:moveTo>
                  <a:cubicBezTo>
                    <a:pt x="1199" y="16102"/>
                    <a:pt x="5498" y="20401"/>
                    <a:pt x="10800" y="20401"/>
                  </a:cubicBezTo>
                  <a:cubicBezTo>
                    <a:pt x="16102" y="20401"/>
                    <a:pt x="20401" y="16102"/>
                    <a:pt x="20401" y="10800"/>
                  </a:cubicBezTo>
                  <a:cubicBezTo>
                    <a:pt x="20401" y="5498"/>
                    <a:pt x="16102" y="1199"/>
                    <a:pt x="10800" y="1199"/>
                  </a:cubicBezTo>
                  <a:cubicBezTo>
                    <a:pt x="5498" y="1199"/>
                    <a:pt x="1199" y="5498"/>
                    <a:pt x="1199" y="1080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it-IT" sz="1778">
                  <a:latin typeface="Arial" panose="020B0604020202020204" pitchFamily="34" charset="0"/>
                </a:rPr>
                <a:t>Scelta del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it-IT" sz="1778">
                  <a:latin typeface="Arial" panose="020B0604020202020204" pitchFamily="34" charset="0"/>
                </a:rPr>
                <a:t>trattamento</a:t>
              </a:r>
            </a:p>
          </p:txBody>
        </p:sp>
        <p:sp>
          <p:nvSpPr>
            <p:cNvPr id="23560" name="AutoShape 8"/>
            <p:cNvSpPr>
              <a:spLocks noChangeArrowheads="1"/>
            </p:cNvSpPr>
            <p:nvPr/>
          </p:nvSpPr>
          <p:spPr bwMode="auto">
            <a:xfrm>
              <a:off x="1565" y="3203"/>
              <a:ext cx="680" cy="4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7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600"/>
            </a:p>
          </p:txBody>
        </p:sp>
        <p:sp>
          <p:nvSpPr>
            <p:cNvPr id="23561" name="AutoShape 9"/>
            <p:cNvSpPr>
              <a:spLocks noChangeArrowheads="1"/>
            </p:cNvSpPr>
            <p:nvPr/>
          </p:nvSpPr>
          <p:spPr bwMode="auto">
            <a:xfrm>
              <a:off x="3651" y="3203"/>
              <a:ext cx="625" cy="4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7 w 21600"/>
                <a:gd name="T13" fmla="*/ 5400 h 21600"/>
                <a:gd name="T14" fmla="*/ 18904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600"/>
            </a:p>
          </p:txBody>
        </p:sp>
      </p:grpSp>
    </p:spTree>
    <p:extLst>
      <p:ext uri="{BB962C8B-B14F-4D97-AF65-F5344CB8AC3E}">
        <p14:creationId xmlns:p14="http://schemas.microsoft.com/office/powerpoint/2010/main" val="105642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olo 1"/>
          <p:cNvSpPr>
            <a:spLocks noGrp="1"/>
          </p:cNvSpPr>
          <p:nvPr>
            <p:ph type="ctrTitle"/>
          </p:nvPr>
        </p:nvSpPr>
        <p:spPr>
          <a:xfrm>
            <a:off x="685800" y="2274712"/>
            <a:ext cx="7772400" cy="1306689"/>
          </a:xfrm>
        </p:spPr>
        <p:txBody>
          <a:bodyPr>
            <a:normAutofit fontScale="90000"/>
          </a:bodyPr>
          <a:lstStyle/>
          <a:p>
            <a:r>
              <a:rPr lang="it-IT" altLang="it-IT" dirty="0" smtClean="0"/>
              <a:t>Profilassi antitrombotica primaria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0882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26 CuadroTexto"/>
          <p:cNvSpPr txBox="1">
            <a:spLocks noChangeArrowheads="1"/>
          </p:cNvSpPr>
          <p:nvPr/>
        </p:nvSpPr>
        <p:spPr bwMode="auto">
          <a:xfrm>
            <a:off x="4967288" y="6135688"/>
            <a:ext cx="31273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altLang="es-ES" sz="1000" noProof="1">
                <a:latin typeface="Arial" charset="0"/>
              </a:rPr>
              <a:t>Cortelazzo </a:t>
            </a:r>
            <a:r>
              <a:rPr lang="it-IT" altLang="es-ES" sz="1000" i="1" noProof="1">
                <a:latin typeface="Arial" charset="0"/>
              </a:rPr>
              <a:t>et al. </a:t>
            </a:r>
            <a:r>
              <a:rPr lang="it-IT" altLang="es-ES" sz="1000" noProof="1">
                <a:latin typeface="Arial" charset="0"/>
              </a:rPr>
              <a:t>N Engl J Med 1995;332:1132</a:t>
            </a:r>
          </a:p>
          <a:p>
            <a:pPr eaLnBrk="1" hangingPunct="1"/>
            <a:r>
              <a:rPr lang="it-IT" altLang="es-ES" sz="1000" noProof="1">
                <a:latin typeface="Arial" charset="0"/>
              </a:rPr>
              <a:t>Harrison </a:t>
            </a:r>
            <a:r>
              <a:rPr lang="it-IT" altLang="es-ES" sz="1000" i="1" noProof="1">
                <a:latin typeface="Arial" charset="0"/>
              </a:rPr>
              <a:t>et al</a:t>
            </a:r>
            <a:r>
              <a:rPr lang="it-IT" altLang="es-ES" sz="1000" noProof="1">
                <a:latin typeface="Arial" charset="0"/>
              </a:rPr>
              <a:t>. N Engl J Med 2005;353:33</a:t>
            </a:r>
          </a:p>
          <a:p>
            <a:pPr eaLnBrk="1" hangingPunct="1"/>
            <a:r>
              <a:rPr lang="it-IT" altLang="es-ES" sz="1000" noProof="1">
                <a:latin typeface="Arial" charset="0"/>
              </a:rPr>
              <a:t>Gisslinger </a:t>
            </a:r>
            <a:r>
              <a:rPr lang="it-IT" altLang="es-ES" sz="1000" i="1" noProof="1">
                <a:latin typeface="Arial" charset="0"/>
              </a:rPr>
              <a:t>et al</a:t>
            </a:r>
            <a:r>
              <a:rPr lang="it-IT" altLang="es-ES" sz="1000" noProof="1">
                <a:latin typeface="Arial" charset="0"/>
              </a:rPr>
              <a:t>. Blood 2013;121:1720</a:t>
            </a:r>
          </a:p>
        </p:txBody>
      </p:sp>
      <p:grpSp>
        <p:nvGrpSpPr>
          <p:cNvPr id="23555" name="2 Grupo"/>
          <p:cNvGrpSpPr>
            <a:grpSpLocks/>
          </p:cNvGrpSpPr>
          <p:nvPr/>
        </p:nvGrpSpPr>
        <p:grpSpPr bwMode="auto">
          <a:xfrm>
            <a:off x="257175" y="920533"/>
            <a:ext cx="8551863" cy="5162637"/>
            <a:chOff x="257175" y="1085589"/>
            <a:chExt cx="8551863" cy="5160873"/>
          </a:xfrm>
        </p:grpSpPr>
        <p:cxnSp>
          <p:nvCxnSpPr>
            <p:cNvPr id="11" name="10 Conector angular"/>
            <p:cNvCxnSpPr>
              <a:stCxn id="23574" idx="2"/>
              <a:endCxn id="23565" idx="0"/>
            </p:cNvCxnSpPr>
            <p:nvPr/>
          </p:nvCxnSpPr>
          <p:spPr bwMode="auto">
            <a:xfrm rot="16200000" flipH="1">
              <a:off x="5771867" y="682647"/>
              <a:ext cx="591911" cy="2813844"/>
            </a:xfrm>
            <a:prstGeom prst="bentConnector3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4" name="2 CuadroTexto"/>
            <p:cNvSpPr txBox="1">
              <a:spLocks noChangeArrowheads="1"/>
            </p:cNvSpPr>
            <p:nvPr/>
          </p:nvSpPr>
          <p:spPr bwMode="auto">
            <a:xfrm>
              <a:off x="3330575" y="1085589"/>
              <a:ext cx="2660650" cy="707644"/>
            </a:xfrm>
            <a:prstGeom prst="rect">
              <a:avLst/>
            </a:prstGeom>
            <a:solidFill>
              <a:srgbClr val="FFEBEB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it-IT" altLang="es-ES" sz="2000" b="1" noProof="1" smtClean="0">
                  <a:latin typeface="Arial" charset="0"/>
                </a:rPr>
                <a:t>Studi di fase III nella TE ad alto rischio</a:t>
              </a:r>
              <a:endParaRPr lang="it-IT" altLang="es-ES" sz="2000" b="1" noProof="1">
                <a:latin typeface="Arial" charset="0"/>
              </a:endParaRPr>
            </a:p>
          </p:txBody>
        </p:sp>
        <p:sp>
          <p:nvSpPr>
            <p:cNvPr id="23560" name="3 CuadroTexto"/>
            <p:cNvSpPr txBox="1">
              <a:spLocks noChangeArrowheads="1"/>
            </p:cNvSpPr>
            <p:nvPr/>
          </p:nvSpPr>
          <p:spPr bwMode="auto">
            <a:xfrm>
              <a:off x="257175" y="2385525"/>
              <a:ext cx="2970213" cy="1322987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s-ES" altLang="es-ES" sz="1600" b="1" noProof="1" smtClean="0">
                  <a:latin typeface="Arial" charset="0"/>
                  <a:cs typeface="Arial" charset="0"/>
                </a:rPr>
                <a:t>1995</a:t>
              </a: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s-ES" altLang="es-ES" sz="1600" noProof="1" smtClean="0">
                  <a:latin typeface="Arial" charset="0"/>
                  <a:cs typeface="Arial" charset="0"/>
                </a:rPr>
                <a:t>Cortelazzo </a:t>
              </a:r>
              <a:r>
                <a:rPr lang="es-ES" altLang="es-ES" sz="1600" i="1" noProof="1" smtClean="0">
                  <a:latin typeface="Arial" charset="0"/>
                  <a:cs typeface="Arial" charset="0"/>
                </a:rPr>
                <a:t>et al.</a:t>
              </a: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s-ES" altLang="es-ES" sz="1600" noProof="1" smtClean="0">
                  <a:latin typeface="Arial" charset="0"/>
                  <a:cs typeface="Arial" charset="0"/>
                </a:rPr>
                <a:t>HU </a:t>
              </a:r>
              <a:r>
                <a:rPr lang="es-ES" altLang="es-ES" sz="1600" i="1" noProof="1" smtClean="0">
                  <a:latin typeface="Arial" charset="0"/>
                  <a:cs typeface="Arial" charset="0"/>
                </a:rPr>
                <a:t>vs.</a:t>
              </a:r>
              <a:r>
                <a:rPr lang="es-ES" altLang="es-ES" sz="1600" noProof="1" smtClean="0">
                  <a:latin typeface="Arial" charset="0"/>
                  <a:cs typeface="Arial" charset="0"/>
                </a:rPr>
                <a:t> </a:t>
              </a: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s-ES" altLang="es-ES" sz="1600" noProof="1" smtClean="0">
                  <a:latin typeface="Arial" charset="0"/>
                  <a:cs typeface="Arial" charset="0"/>
                </a:rPr>
                <a:t>nessuna terapia mielosoppressiva</a:t>
              </a:r>
              <a:endParaRPr lang="es-ES" altLang="es-ES" sz="1600" baseline="30000" noProof="1">
                <a:latin typeface="Arial" charset="0"/>
                <a:cs typeface="Arial" charset="0"/>
              </a:endParaRPr>
            </a:p>
          </p:txBody>
        </p:sp>
        <p:sp>
          <p:nvSpPr>
            <p:cNvPr id="23576" name="4 CuadroTexto"/>
            <p:cNvSpPr txBox="1">
              <a:spLocks noChangeArrowheads="1"/>
            </p:cNvSpPr>
            <p:nvPr/>
          </p:nvSpPr>
          <p:spPr bwMode="auto">
            <a:xfrm>
              <a:off x="3489325" y="3944938"/>
              <a:ext cx="2376488" cy="584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it-IT" altLang="es-ES" sz="1600" b="1" noProof="1">
                  <a:latin typeface="Arial" charset="0"/>
                </a:rPr>
                <a:t>HU+ASA </a:t>
              </a:r>
              <a:r>
                <a:rPr lang="it-IT" altLang="es-ES" sz="1600" b="1" noProof="1" smtClean="0">
                  <a:latin typeface="Arial" charset="0"/>
                </a:rPr>
                <a:t>superiore </a:t>
              </a:r>
              <a:r>
                <a:rPr lang="it-IT" altLang="es-ES" sz="1600" noProof="1" smtClean="0">
                  <a:latin typeface="Arial" charset="0"/>
                </a:rPr>
                <a:t>                  a</a:t>
              </a:r>
              <a:r>
                <a:rPr lang="it-IT" altLang="es-ES" sz="1600" b="1" noProof="1" smtClean="0">
                  <a:latin typeface="Arial" charset="0"/>
                </a:rPr>
                <a:t> </a:t>
              </a:r>
              <a:r>
                <a:rPr lang="it-IT" altLang="es-ES" sz="1600" b="1" noProof="1">
                  <a:latin typeface="Arial" charset="0"/>
                </a:rPr>
                <a:t>AG+ASA*</a:t>
              </a:r>
            </a:p>
          </p:txBody>
        </p:sp>
        <p:sp>
          <p:nvSpPr>
            <p:cNvPr id="23577" name="5 CuadroTexto"/>
            <p:cNvSpPr txBox="1">
              <a:spLocks noChangeArrowheads="1"/>
            </p:cNvSpPr>
            <p:nvPr/>
          </p:nvSpPr>
          <p:spPr bwMode="auto">
            <a:xfrm>
              <a:off x="6140450" y="3954463"/>
              <a:ext cx="2668588" cy="58578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it-IT" altLang="es-ES" sz="1600" b="1" noProof="1">
                  <a:latin typeface="Arial" charset="0"/>
                </a:rPr>
                <a:t>AG </a:t>
              </a:r>
              <a:r>
                <a:rPr lang="it-IT" altLang="es-ES" sz="1600" b="1" noProof="1" smtClean="0">
                  <a:latin typeface="Arial" charset="0"/>
                </a:rPr>
                <a:t>non inferiore </a:t>
              </a:r>
              <a:endParaRPr lang="it-IT" altLang="es-ES" sz="1600" b="1" noProof="1">
                <a:latin typeface="Arial" charset="0"/>
              </a:endParaRPr>
            </a:p>
            <a:p>
              <a:pPr algn="ctr" eaLnBrk="1" hangingPunct="1"/>
              <a:r>
                <a:rPr lang="it-IT" altLang="es-ES" sz="1600" b="1" noProof="1">
                  <a:latin typeface="Arial" charset="0"/>
                </a:rPr>
                <a:t>to HU</a:t>
              </a:r>
              <a:endParaRPr lang="it-IT" altLang="es-ES" sz="1600" b="1" baseline="30000" noProof="1">
                <a:latin typeface="Arial" charset="0"/>
              </a:endParaRPr>
            </a:p>
          </p:txBody>
        </p:sp>
        <p:sp>
          <p:nvSpPr>
            <p:cNvPr id="23578" name="6 CuadroTexto"/>
            <p:cNvSpPr txBox="1">
              <a:spLocks noChangeArrowheads="1"/>
            </p:cNvSpPr>
            <p:nvPr/>
          </p:nvSpPr>
          <p:spPr bwMode="auto">
            <a:xfrm>
              <a:off x="257175" y="3924300"/>
              <a:ext cx="2944813" cy="5845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it-IT" altLang="es-ES" sz="1600" b="1" noProof="1">
                  <a:latin typeface="Arial" charset="0"/>
                </a:rPr>
                <a:t>HU </a:t>
              </a:r>
              <a:r>
                <a:rPr lang="it-IT" altLang="es-ES" sz="1600" b="1" noProof="1" smtClean="0">
                  <a:latin typeface="Arial" charset="0"/>
                </a:rPr>
                <a:t>più efficace rispetto a nessuna terapia</a:t>
              </a:r>
              <a:endParaRPr lang="it-IT" altLang="es-ES" sz="1600" b="1" noProof="1">
                <a:latin typeface="Arial" charset="0"/>
              </a:endParaRPr>
            </a:p>
          </p:txBody>
        </p:sp>
        <p:sp>
          <p:nvSpPr>
            <p:cNvPr id="23564" name="7 CuadroTexto"/>
            <p:cNvSpPr txBox="1">
              <a:spLocks noChangeArrowheads="1"/>
            </p:cNvSpPr>
            <p:nvPr/>
          </p:nvSpPr>
          <p:spPr bwMode="auto">
            <a:xfrm>
              <a:off x="3492500" y="2385525"/>
              <a:ext cx="2376488" cy="1107696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s-ES" altLang="es-ES" sz="1600" b="1" noProof="1" smtClean="0">
                  <a:latin typeface="Arial" charset="0"/>
                  <a:cs typeface="Arial" charset="0"/>
                </a:rPr>
                <a:t>2005</a:t>
              </a: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s-ES" altLang="es-ES" sz="1600" noProof="1" smtClean="0">
                  <a:latin typeface="Arial" charset="0"/>
                  <a:cs typeface="Arial" charset="0"/>
                </a:rPr>
                <a:t>Harrison </a:t>
              </a:r>
              <a:r>
                <a:rPr lang="es-ES" altLang="es-ES" sz="1600" i="1" noProof="1" smtClean="0">
                  <a:latin typeface="Arial" charset="0"/>
                  <a:cs typeface="Arial" charset="0"/>
                </a:rPr>
                <a:t>et al</a:t>
              </a:r>
              <a:r>
                <a:rPr lang="es-ES" altLang="es-ES" sz="1600" noProof="1" smtClean="0">
                  <a:latin typeface="Arial" charset="0"/>
                  <a:cs typeface="Arial" charset="0"/>
                </a:rPr>
                <a:t>.</a:t>
              </a: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s-ES" altLang="es-ES" sz="1600" noProof="1" smtClean="0">
                  <a:latin typeface="Arial" charset="0"/>
                  <a:cs typeface="Arial" charset="0"/>
                </a:rPr>
                <a:t>PT-1</a:t>
              </a: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s-ES" altLang="es-ES" sz="1600" noProof="1" smtClean="0">
                  <a:latin typeface="Arial" charset="0"/>
                  <a:cs typeface="Arial" charset="0"/>
                </a:rPr>
                <a:t>HU+ASA </a:t>
              </a:r>
              <a:r>
                <a:rPr lang="es-ES" altLang="es-ES" sz="1600" i="1" noProof="1" smtClean="0">
                  <a:latin typeface="Arial" charset="0"/>
                  <a:cs typeface="Arial" charset="0"/>
                </a:rPr>
                <a:t>vs</a:t>
              </a:r>
              <a:r>
                <a:rPr lang="es-ES" altLang="es-ES" sz="1600" noProof="1" smtClean="0">
                  <a:latin typeface="Arial" charset="0"/>
                  <a:cs typeface="Arial" charset="0"/>
                </a:rPr>
                <a:t>. AG+ASA</a:t>
              </a:r>
              <a:endParaRPr lang="es-ES" altLang="es-ES" sz="1600" baseline="30000" noProof="1">
                <a:latin typeface="Arial" charset="0"/>
                <a:cs typeface="Arial" charset="0"/>
              </a:endParaRPr>
            </a:p>
          </p:txBody>
        </p:sp>
        <p:sp>
          <p:nvSpPr>
            <p:cNvPr id="23565" name="8 CuadroTexto"/>
            <p:cNvSpPr txBox="1">
              <a:spLocks noChangeArrowheads="1"/>
            </p:cNvSpPr>
            <p:nvPr/>
          </p:nvSpPr>
          <p:spPr bwMode="auto">
            <a:xfrm>
              <a:off x="6140450" y="2385525"/>
              <a:ext cx="2668588" cy="11076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s-ES" altLang="es-ES" sz="1600" b="1" noProof="1" smtClean="0">
                  <a:latin typeface="Arial" charset="0"/>
                  <a:cs typeface="Arial" charset="0"/>
                </a:rPr>
                <a:t>2013</a:t>
              </a: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s-ES" altLang="es-ES" sz="1600" noProof="1" smtClean="0">
                  <a:latin typeface="Arial" charset="0"/>
                  <a:cs typeface="Arial" charset="0"/>
                </a:rPr>
                <a:t>Gisslinger </a:t>
              </a:r>
              <a:r>
                <a:rPr lang="es-ES" altLang="es-ES" sz="1600" i="1" noProof="1" smtClean="0">
                  <a:latin typeface="Arial" charset="0"/>
                  <a:cs typeface="Arial" charset="0"/>
                </a:rPr>
                <a:t>et al.</a:t>
              </a: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s-ES" altLang="es-ES" sz="1600" noProof="1" smtClean="0">
                  <a:latin typeface="Arial" charset="0"/>
                  <a:cs typeface="Arial" charset="0"/>
                </a:rPr>
                <a:t>ANAHYDRET</a:t>
              </a: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s-ES" altLang="es-ES" sz="1600" noProof="1" smtClean="0">
                  <a:latin typeface="Arial" charset="0"/>
                  <a:cs typeface="Arial" charset="0"/>
                </a:rPr>
                <a:t>HU </a:t>
              </a:r>
              <a:r>
                <a:rPr lang="es-ES" altLang="es-ES" sz="1600" i="1" noProof="1" smtClean="0">
                  <a:latin typeface="Arial" charset="0"/>
                  <a:cs typeface="Arial" charset="0"/>
                </a:rPr>
                <a:t>vs.</a:t>
              </a:r>
              <a:r>
                <a:rPr lang="es-ES" altLang="es-ES" sz="1600" noProof="1" smtClean="0">
                  <a:latin typeface="Arial" charset="0"/>
                  <a:cs typeface="Arial" charset="0"/>
                </a:rPr>
                <a:t> AG</a:t>
              </a:r>
              <a:endParaRPr lang="es-ES" altLang="es-ES" sz="1600" noProof="1">
                <a:latin typeface="Arial" charset="0"/>
                <a:cs typeface="Arial" charset="0"/>
              </a:endParaRPr>
            </a:p>
          </p:txBody>
        </p:sp>
        <p:cxnSp>
          <p:nvCxnSpPr>
            <p:cNvPr id="13" name="12 Conector angular"/>
            <p:cNvCxnSpPr>
              <a:stCxn id="23574" idx="2"/>
              <a:endCxn id="23560" idx="0"/>
            </p:cNvCxnSpPr>
            <p:nvPr/>
          </p:nvCxnSpPr>
          <p:spPr bwMode="auto">
            <a:xfrm rot="5400000">
              <a:off x="2905636" y="630260"/>
              <a:ext cx="591911" cy="2918618"/>
            </a:xfrm>
            <a:prstGeom prst="bentConnector3">
              <a:avLst/>
            </a:prstGeom>
            <a:ln w="28575">
              <a:solidFill>
                <a:srgbClr val="CC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 de flecha"/>
            <p:cNvCxnSpPr/>
            <p:nvPr/>
          </p:nvCxnSpPr>
          <p:spPr bwMode="auto">
            <a:xfrm>
              <a:off x="4660900" y="1666633"/>
              <a:ext cx="17463" cy="718892"/>
            </a:xfrm>
            <a:prstGeom prst="straightConnector1">
              <a:avLst/>
            </a:prstGeom>
            <a:ln w="28575">
              <a:solidFill>
                <a:srgbClr val="CC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recto de flecha"/>
            <p:cNvCxnSpPr/>
            <p:nvPr/>
          </p:nvCxnSpPr>
          <p:spPr bwMode="auto">
            <a:xfrm>
              <a:off x="1733550" y="3486873"/>
              <a:ext cx="1588" cy="436413"/>
            </a:xfrm>
            <a:prstGeom prst="straightConnector1">
              <a:avLst/>
            </a:prstGeom>
            <a:ln w="28575">
              <a:solidFill>
                <a:srgbClr val="CC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84" name="20 CuadroTexto"/>
            <p:cNvSpPr txBox="1">
              <a:spLocks noChangeArrowheads="1"/>
            </p:cNvSpPr>
            <p:nvPr/>
          </p:nvSpPr>
          <p:spPr bwMode="auto">
            <a:xfrm>
              <a:off x="257175" y="5846489"/>
              <a:ext cx="4403725" cy="399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it-IT" altLang="es-ES" sz="1000" noProof="1">
                  <a:latin typeface="Arial" charset="0"/>
                </a:rPr>
                <a:t>* </a:t>
              </a:r>
              <a:r>
                <a:rPr lang="it-IT" altLang="es-ES" sz="1000" noProof="1" smtClean="0">
                  <a:latin typeface="Arial" charset="0"/>
                </a:rPr>
                <a:t>End point primario composito di trombosi arteriosa o venosa, emorragia maggiore, morte cardiovascolare</a:t>
              </a:r>
              <a:endParaRPr lang="it-IT" altLang="es-ES" sz="1000" noProof="1">
                <a:latin typeface="Arial" charset="0"/>
              </a:endParaRPr>
            </a:p>
          </p:txBody>
        </p:sp>
        <p:sp>
          <p:nvSpPr>
            <p:cNvPr id="23585" name="19 CuadroTexto"/>
            <p:cNvSpPr txBox="1">
              <a:spLocks noChangeArrowheads="1"/>
            </p:cNvSpPr>
            <p:nvPr/>
          </p:nvSpPr>
          <p:spPr bwMode="auto">
            <a:xfrm>
              <a:off x="257175" y="4567486"/>
              <a:ext cx="156368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it-IT" altLang="es-ES" sz="1000" noProof="1">
                  <a:latin typeface="Arial" charset="0"/>
                </a:rPr>
                <a:t>target &lt;600x10</a:t>
              </a:r>
              <a:r>
                <a:rPr lang="it-IT" altLang="es-ES" sz="1000" baseline="30000" noProof="1">
                  <a:latin typeface="Arial" charset="0"/>
                </a:rPr>
                <a:t>9</a:t>
              </a:r>
              <a:r>
                <a:rPr lang="it-IT" altLang="es-ES" sz="1000" noProof="1">
                  <a:latin typeface="Arial" charset="0"/>
                </a:rPr>
                <a:t>/L</a:t>
              </a:r>
            </a:p>
          </p:txBody>
        </p:sp>
        <p:sp>
          <p:nvSpPr>
            <p:cNvPr id="23586" name="22 CuadroTexto"/>
            <p:cNvSpPr txBox="1">
              <a:spLocks noChangeArrowheads="1"/>
            </p:cNvSpPr>
            <p:nvPr/>
          </p:nvSpPr>
          <p:spPr bwMode="auto">
            <a:xfrm>
              <a:off x="3510781" y="4567191"/>
              <a:ext cx="156527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it-IT" altLang="es-ES" sz="1000" noProof="1">
                  <a:latin typeface="Arial" charset="0"/>
                </a:rPr>
                <a:t>target &lt;400x10</a:t>
              </a:r>
              <a:r>
                <a:rPr lang="it-IT" altLang="es-ES" sz="1000" baseline="30000" noProof="1">
                  <a:latin typeface="Arial" charset="0"/>
                </a:rPr>
                <a:t>9</a:t>
              </a:r>
              <a:r>
                <a:rPr lang="it-IT" altLang="es-ES" sz="1000" noProof="1">
                  <a:latin typeface="Arial" charset="0"/>
                </a:rPr>
                <a:t>/L</a:t>
              </a:r>
            </a:p>
          </p:txBody>
        </p:sp>
        <p:sp>
          <p:nvSpPr>
            <p:cNvPr id="23587" name="23 CuadroTexto"/>
            <p:cNvSpPr txBox="1">
              <a:spLocks noChangeArrowheads="1"/>
            </p:cNvSpPr>
            <p:nvPr/>
          </p:nvSpPr>
          <p:spPr bwMode="auto">
            <a:xfrm>
              <a:off x="6176664" y="4567191"/>
              <a:ext cx="156368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it-IT" altLang="es-ES" sz="1000" noProof="1">
                  <a:latin typeface="Arial" charset="0"/>
                </a:rPr>
                <a:t>target ≤450x10</a:t>
              </a:r>
              <a:r>
                <a:rPr lang="it-IT" altLang="es-ES" sz="1000" baseline="30000" noProof="1">
                  <a:latin typeface="Arial" charset="0"/>
                </a:rPr>
                <a:t>9</a:t>
              </a:r>
              <a:r>
                <a:rPr lang="it-IT" altLang="es-ES" sz="1000" noProof="1">
                  <a:latin typeface="Arial" charset="0"/>
                </a:rPr>
                <a:t>/L</a:t>
              </a:r>
            </a:p>
          </p:txBody>
        </p:sp>
        <p:cxnSp>
          <p:nvCxnSpPr>
            <p:cNvPr id="32" name="31 Conector recto de flecha"/>
            <p:cNvCxnSpPr>
              <a:stCxn id="23564" idx="2"/>
              <a:endCxn id="23576" idx="0"/>
            </p:cNvCxnSpPr>
            <p:nvPr/>
          </p:nvCxnSpPr>
          <p:spPr bwMode="auto">
            <a:xfrm flipH="1">
              <a:off x="4676775" y="3493221"/>
              <a:ext cx="3175" cy="45069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 de flecha"/>
            <p:cNvCxnSpPr/>
            <p:nvPr/>
          </p:nvCxnSpPr>
          <p:spPr bwMode="auto">
            <a:xfrm>
              <a:off x="7620000" y="3486873"/>
              <a:ext cx="4763" cy="43641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56" name="20 CuadroTexto"/>
          <p:cNvSpPr txBox="1">
            <a:spLocks noChangeArrowheads="1"/>
          </p:cNvSpPr>
          <p:nvPr/>
        </p:nvSpPr>
        <p:spPr bwMode="auto">
          <a:xfrm>
            <a:off x="554385" y="6165304"/>
            <a:ext cx="18573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altLang="es-ES" sz="1000" noProof="1">
                <a:latin typeface="Arial" charset="0"/>
              </a:rPr>
              <a:t>HU: </a:t>
            </a:r>
            <a:r>
              <a:rPr lang="it-IT" altLang="es-ES" sz="1000" noProof="1" smtClean="0">
                <a:latin typeface="Arial" charset="0"/>
              </a:rPr>
              <a:t>idrossiurea</a:t>
            </a:r>
            <a:endParaRPr lang="it-IT" altLang="es-ES" sz="1000" noProof="1">
              <a:latin typeface="Arial" charset="0"/>
            </a:endParaRPr>
          </a:p>
          <a:p>
            <a:pPr eaLnBrk="1" hangingPunct="1"/>
            <a:r>
              <a:rPr lang="it-IT" altLang="es-ES" sz="1000" noProof="1">
                <a:latin typeface="Arial" charset="0"/>
              </a:rPr>
              <a:t>AG: anagrelide</a:t>
            </a:r>
          </a:p>
          <a:p>
            <a:pPr eaLnBrk="1" hangingPunct="1"/>
            <a:r>
              <a:rPr lang="it-IT" altLang="es-ES" sz="1000" noProof="1">
                <a:latin typeface="Arial" charset="0"/>
              </a:rPr>
              <a:t>ASA: </a:t>
            </a:r>
            <a:r>
              <a:rPr lang="it-IT" altLang="es-ES" sz="1000" noProof="1" smtClean="0">
                <a:latin typeface="Arial" charset="0"/>
              </a:rPr>
              <a:t>acido acetilsalicilico</a:t>
            </a:r>
            <a:endParaRPr lang="it-IT" altLang="es-ES" sz="1000" noProof="1">
              <a:latin typeface="Arial" charset="0"/>
            </a:endParaRPr>
          </a:p>
        </p:txBody>
      </p:sp>
      <p:sp>
        <p:nvSpPr>
          <p:cNvPr id="23557" name="20 CuadroTexto"/>
          <p:cNvSpPr txBox="1">
            <a:spLocks noChangeArrowheads="1"/>
          </p:cNvSpPr>
          <p:nvPr/>
        </p:nvSpPr>
        <p:spPr bwMode="auto">
          <a:xfrm>
            <a:off x="144016" y="188913"/>
            <a:ext cx="86044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altLang="es-ES" sz="2800" b="1" noProof="1" smtClean="0">
                <a:solidFill>
                  <a:srgbClr val="002060"/>
                </a:solidFill>
                <a:latin typeface="Arial" charset="0"/>
              </a:rPr>
              <a:t>Studi clinici prospettici randomizzati nella TE</a:t>
            </a:r>
            <a:endParaRPr lang="it-IT" altLang="es-ES" sz="2800" b="1" noProof="1">
              <a:solidFill>
                <a:srgbClr val="002060"/>
              </a:solidFill>
              <a:latin typeface="Arial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903148"/>
              </p:ext>
            </p:extLst>
          </p:nvPr>
        </p:nvGraphicFramePr>
        <p:xfrm>
          <a:off x="179388" y="4724400"/>
          <a:ext cx="8629650" cy="90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8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6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281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s-ES" sz="1400" b="1" noProof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Incidenza di trombosi</a:t>
                      </a:r>
                      <a:endParaRPr lang="es-ES" sz="1400" b="1" noProof="1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344" marB="45344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</a:pPr>
                      <a:r>
                        <a:rPr lang="es-ES" sz="1400" b="1" kern="1200" noProof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Incidenza di trombosi</a:t>
                      </a:r>
                      <a:endParaRPr lang="es-ES" sz="1400" b="1" kern="1200" baseline="0" noProof="1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1" marR="91441" marT="45344" marB="45344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</a:pPr>
                      <a:r>
                        <a:rPr lang="es-ES" sz="1400" b="1" kern="1200" noProof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Incidenza di trombosi</a:t>
                      </a:r>
                    </a:p>
                  </a:txBody>
                  <a:tcPr marL="91441" marR="91441" marT="45344" marB="4534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41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s-ES" sz="1400" b="1" noProof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3.6%</a:t>
                      </a:r>
                      <a:r>
                        <a:rPr lang="es-ES" sz="1400" b="1" baseline="0" noProof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1" i="1" baseline="0" noProof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vs.</a:t>
                      </a:r>
                      <a:r>
                        <a:rPr lang="es-ES" sz="1400" b="1" baseline="0" noProof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24%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s-ES" sz="1400" b="0" baseline="0" noProof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 27 mesi)</a:t>
                      </a:r>
                      <a:endParaRPr lang="es-ES" sz="1400" b="0" noProof="1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344" marB="45344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</a:pPr>
                      <a:r>
                        <a:rPr lang="es-ES" sz="1400" b="1" kern="1200" noProof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4% </a:t>
                      </a:r>
                      <a:r>
                        <a:rPr lang="es-ES" sz="1400" b="1" i="1" kern="1200" noProof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vs.</a:t>
                      </a:r>
                      <a:r>
                        <a:rPr lang="es-ES" sz="1400" b="1" kern="1200" noProof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8%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</a:pPr>
                      <a:r>
                        <a:rPr lang="es-ES" sz="1400" b="0" kern="1200" noProof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(a 2 anni)</a:t>
                      </a:r>
                      <a:endParaRPr lang="es-ES" sz="1400" b="0" kern="1200" noProof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1" marR="91441" marT="45344" marB="45344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</a:pPr>
                      <a:r>
                        <a:rPr lang="es-ES" sz="1400" b="0" kern="1200" noProof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s-ES" sz="1400" b="1" kern="1200" noProof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3.3% </a:t>
                      </a:r>
                      <a:r>
                        <a:rPr lang="es-ES" sz="1400" b="1" i="1" kern="1200" noProof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vs.</a:t>
                      </a:r>
                      <a:r>
                        <a:rPr lang="es-ES" sz="1400" b="1" kern="1200" noProof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3.4%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</a:pPr>
                      <a:r>
                        <a:rPr lang="es-ES" sz="1400" b="0" kern="1200" noProof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(a 2 anni)</a:t>
                      </a:r>
                    </a:p>
                  </a:txBody>
                  <a:tcPr marL="91441" marR="91441" marT="45344" marB="4534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572" name="1 Rectángulo"/>
          <p:cNvSpPr>
            <a:spLocks noChangeArrowheads="1"/>
          </p:cNvSpPr>
          <p:nvPr/>
        </p:nvSpPr>
        <p:spPr bwMode="auto">
          <a:xfrm>
            <a:off x="755650" y="4724400"/>
            <a:ext cx="7451725" cy="887413"/>
          </a:xfrm>
          <a:prstGeom prst="rect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s-ES" altLang="es-ES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82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161" y="260350"/>
            <a:ext cx="583168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161" y="2205040"/>
            <a:ext cx="5831681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37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166" y="836615"/>
            <a:ext cx="481965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5"/>
          <p:cNvSpPr txBox="1">
            <a:spLocks noChangeArrowheads="1"/>
          </p:cNvSpPr>
          <p:nvPr/>
        </p:nvSpPr>
        <p:spPr bwMode="auto">
          <a:xfrm>
            <a:off x="2087166" y="5394327"/>
            <a:ext cx="49331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 dirty="0">
                <a:latin typeface="Times New Roman" panose="02020603050405020304" pitchFamily="18" charset="0"/>
              </a:rPr>
              <a:t>Harrison et al, PT-1 trial, NEJM 2005</a:t>
            </a:r>
          </a:p>
        </p:txBody>
      </p:sp>
    </p:spTree>
    <p:extLst>
      <p:ext uri="{BB962C8B-B14F-4D97-AF65-F5344CB8AC3E}">
        <p14:creationId xmlns:p14="http://schemas.microsoft.com/office/powerpoint/2010/main" val="423534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74" y="1125538"/>
            <a:ext cx="562094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7" name="CasellaDiTesto 1"/>
          <p:cNvSpPr txBox="1">
            <a:spLocks noChangeArrowheads="1"/>
          </p:cNvSpPr>
          <p:nvPr/>
        </p:nvSpPr>
        <p:spPr bwMode="auto">
          <a:xfrm>
            <a:off x="1656160" y="5732463"/>
            <a:ext cx="62912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>
                <a:latin typeface="Times New Roman" panose="02020603050405020304" pitchFamily="18" charset="0"/>
              </a:rPr>
              <a:t>Gisslinger et al, ANAHYDRET Study, Blood 2013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28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7600" y="918634"/>
            <a:ext cx="6908800" cy="1016000"/>
          </a:xfrm>
        </p:spPr>
        <p:txBody>
          <a:bodyPr/>
          <a:lstStyle/>
          <a:p>
            <a:pPr eaLnBrk="1" hangingPunct="1"/>
            <a:r>
              <a:rPr lang="en-US" altLang="it-IT" smtClean="0"/>
              <a:t>Aspirina: efficacia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956" y="1957212"/>
            <a:ext cx="7809089" cy="371263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it-IT" sz="1778" b="1"/>
          </a:p>
          <a:p>
            <a:pPr algn="just" eaLnBrk="1" hangingPunct="1"/>
            <a:r>
              <a:rPr lang="en-US" altLang="it-IT" sz="2133">
                <a:latin typeface="Arial" panose="020B0604020202020204" pitchFamily="34" charset="0"/>
              </a:rPr>
              <a:t>A differenza che nella Policitemia, non sono disponibili studi prospettici che dimostrino in maniera controllata l’efficacia dell’aspirina nei pazienti con TE. </a:t>
            </a:r>
          </a:p>
          <a:p>
            <a:pPr algn="just" eaLnBrk="1" hangingPunct="1"/>
            <a:endParaRPr lang="en-US" altLang="it-IT" sz="2133">
              <a:latin typeface="Arial" panose="020B0604020202020204" pitchFamily="34" charset="0"/>
            </a:endParaRPr>
          </a:p>
          <a:p>
            <a:pPr algn="just" eaLnBrk="1" hangingPunct="1"/>
            <a:r>
              <a:rPr lang="en-US" altLang="it-IT" sz="2133">
                <a:latin typeface="Arial" panose="020B0604020202020204" pitchFamily="34" charset="0"/>
              </a:rPr>
              <a:t>In piccoli studi retrospettivi non controllati (con definizione di trombosi eterogenea, inclusiva di disturbi del microcircolo) l’ASA è stata associata a una significativa riduzione di trombosi, </a:t>
            </a:r>
            <a:r>
              <a:rPr lang="en-US" altLang="ja-JP" sz="2133">
                <a:latin typeface="Arial" panose="020B0604020202020204" pitchFamily="34" charset="0"/>
              </a:rPr>
              <a:t>in particolare impiegando alti dosaggi (500 mg) </a:t>
            </a:r>
            <a:endParaRPr lang="en-US" altLang="it-IT" sz="2133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68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79" y="548923"/>
            <a:ext cx="7615766" cy="272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3200400" y="5413022"/>
            <a:ext cx="5147733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133">
              <a:latin typeface="Times New Roman" pitchFamily="18" charset="0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/>
          </p:nvPr>
        </p:nvGraphicFramePr>
        <p:xfrm>
          <a:off x="1339145" y="2916767"/>
          <a:ext cx="6786033" cy="3194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8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67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82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18559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81290" marR="81290" marT="40651" marB="4065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Osservazione</a:t>
                      </a:r>
                      <a:r>
                        <a:rPr lang="it-IT" sz="1600" baseline="0" dirty="0" smtClean="0"/>
                        <a:t> </a:t>
                      </a:r>
                    </a:p>
                    <a:p>
                      <a:pPr algn="ctr"/>
                      <a:r>
                        <a:rPr lang="it-IT" sz="1600" baseline="0" dirty="0" smtClean="0"/>
                        <a:t>(848 pz-anno)</a:t>
                      </a:r>
                      <a:endParaRPr lang="it-IT" sz="1600" dirty="0"/>
                    </a:p>
                  </a:txBody>
                  <a:tcPr marL="81290" marR="81290" marT="40651" marB="40651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aseline="0" dirty="0" smtClean="0"/>
                        <a:t> Antiaggreganti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aseline="0" dirty="0" smtClean="0"/>
                        <a:t>(802 pz-anno)</a:t>
                      </a:r>
                      <a:endParaRPr lang="it-IT" sz="1600" dirty="0" smtClean="0"/>
                    </a:p>
                    <a:p>
                      <a:pPr algn="ctr"/>
                      <a:endParaRPr lang="it-IT" sz="1600" dirty="0"/>
                    </a:p>
                  </a:txBody>
                  <a:tcPr marL="81290" marR="81290" marT="40651" marB="40651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P </a:t>
                      </a:r>
                      <a:endParaRPr lang="it-IT" sz="1600" dirty="0"/>
                    </a:p>
                  </a:txBody>
                  <a:tcPr marL="81290" marR="81290" marT="40651" marB="4065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8559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81290" marR="81290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Eventi</a:t>
                      </a:r>
                      <a:endParaRPr lang="it-IT" sz="1600" dirty="0"/>
                    </a:p>
                  </a:txBody>
                  <a:tcPr marL="81290" marR="81290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Incidenza</a:t>
                      </a:r>
                    </a:p>
                    <a:p>
                      <a:pPr algn="ctr"/>
                      <a:r>
                        <a:rPr lang="it-IT" sz="1600" dirty="0" smtClean="0"/>
                        <a:t>% pz-anno</a:t>
                      </a:r>
                      <a:endParaRPr lang="it-IT" sz="1600" dirty="0"/>
                    </a:p>
                  </a:txBody>
                  <a:tcPr marL="81290" marR="81290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Eventi</a:t>
                      </a:r>
                      <a:endParaRPr lang="it-IT" sz="1600" dirty="0"/>
                    </a:p>
                  </a:txBody>
                  <a:tcPr marL="81290" marR="81290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Incidenza</a:t>
                      </a:r>
                    </a:p>
                    <a:p>
                      <a:pPr algn="ctr"/>
                      <a:r>
                        <a:rPr lang="it-IT" sz="1600" dirty="0" smtClean="0"/>
                        <a:t>% pz-anno</a:t>
                      </a:r>
                      <a:endParaRPr lang="it-IT" sz="1600" dirty="0"/>
                    </a:p>
                  </a:txBody>
                  <a:tcPr marL="81290" marR="81290" marT="40651" marB="40651"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81290" marR="81290" marT="40651" marB="4065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096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Trombosi</a:t>
                      </a:r>
                      <a:endParaRPr lang="it-IT" sz="1600" dirty="0"/>
                    </a:p>
                  </a:txBody>
                  <a:tcPr marL="81290" marR="81290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15</a:t>
                      </a:r>
                      <a:endParaRPr lang="it-IT" sz="1600" dirty="0"/>
                    </a:p>
                  </a:txBody>
                  <a:tcPr marL="81290" marR="81290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1.77</a:t>
                      </a:r>
                      <a:endParaRPr lang="it-IT" sz="1600" dirty="0"/>
                    </a:p>
                  </a:txBody>
                  <a:tcPr marL="81290" marR="81290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17</a:t>
                      </a:r>
                      <a:endParaRPr lang="it-IT" sz="1600" dirty="0"/>
                    </a:p>
                  </a:txBody>
                  <a:tcPr marL="81290" marR="81290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2.12</a:t>
                      </a:r>
                      <a:endParaRPr lang="it-IT" sz="1600" dirty="0"/>
                    </a:p>
                  </a:txBody>
                  <a:tcPr marL="81290" marR="81290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0.6</a:t>
                      </a:r>
                      <a:endParaRPr lang="it-IT" sz="1600" dirty="0"/>
                    </a:p>
                  </a:txBody>
                  <a:tcPr marL="81290" marR="81290" marT="40651" marB="4065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096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it-IT" sz="1600" baseline="0" dirty="0" smtClean="0"/>
                        <a:t>Arteriose</a:t>
                      </a:r>
                      <a:endParaRPr lang="it-IT" sz="1600" dirty="0"/>
                    </a:p>
                  </a:txBody>
                  <a:tcPr marL="81290" marR="81290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8</a:t>
                      </a:r>
                      <a:endParaRPr lang="it-IT" sz="1600" dirty="0"/>
                    </a:p>
                  </a:txBody>
                  <a:tcPr marL="81290" marR="81290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0.94</a:t>
                      </a:r>
                      <a:endParaRPr lang="it-IT" sz="1600" dirty="0"/>
                    </a:p>
                  </a:txBody>
                  <a:tcPr marL="81290" marR="81290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13</a:t>
                      </a:r>
                      <a:endParaRPr lang="it-IT" sz="1600" dirty="0"/>
                    </a:p>
                  </a:txBody>
                  <a:tcPr marL="81290" marR="81290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1.62</a:t>
                      </a:r>
                      <a:endParaRPr lang="it-IT" sz="1600" dirty="0"/>
                    </a:p>
                  </a:txBody>
                  <a:tcPr marL="81290" marR="81290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0.2</a:t>
                      </a:r>
                      <a:endParaRPr lang="it-IT" sz="1600" dirty="0"/>
                    </a:p>
                  </a:txBody>
                  <a:tcPr marL="81290" marR="81290" marT="40651" marB="4065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096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it-IT" sz="1600" dirty="0" smtClean="0"/>
                        <a:t>Venose</a:t>
                      </a:r>
                      <a:endParaRPr lang="it-IT" sz="1600" dirty="0"/>
                    </a:p>
                  </a:txBody>
                  <a:tcPr marL="81290" marR="81290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7</a:t>
                      </a:r>
                      <a:endParaRPr lang="it-IT" sz="1600" dirty="0"/>
                    </a:p>
                  </a:txBody>
                  <a:tcPr marL="81290" marR="81290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0.82</a:t>
                      </a:r>
                      <a:endParaRPr lang="it-IT" sz="1600" dirty="0"/>
                    </a:p>
                  </a:txBody>
                  <a:tcPr marL="81290" marR="81290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4</a:t>
                      </a:r>
                      <a:endParaRPr lang="it-IT" sz="1600" dirty="0"/>
                    </a:p>
                  </a:txBody>
                  <a:tcPr marL="81290" marR="81290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0.49</a:t>
                      </a:r>
                      <a:endParaRPr lang="it-IT" sz="1600" dirty="0"/>
                    </a:p>
                  </a:txBody>
                  <a:tcPr marL="81290" marR="81290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0.4</a:t>
                      </a:r>
                      <a:endParaRPr lang="it-IT" sz="1600" dirty="0"/>
                    </a:p>
                  </a:txBody>
                  <a:tcPr marL="81290" marR="81290" marT="40651" marB="4065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348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Emorragie</a:t>
                      </a:r>
                      <a:endParaRPr lang="it-IT" sz="1600" dirty="0"/>
                    </a:p>
                  </a:txBody>
                  <a:tcPr marL="81290" marR="81290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5</a:t>
                      </a:r>
                      <a:endParaRPr lang="it-IT" sz="1600" dirty="0"/>
                    </a:p>
                  </a:txBody>
                  <a:tcPr marL="81290" marR="81290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0.60</a:t>
                      </a:r>
                      <a:endParaRPr lang="it-IT" sz="1600" dirty="0"/>
                    </a:p>
                  </a:txBody>
                  <a:tcPr marL="81290" marR="81290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10</a:t>
                      </a:r>
                      <a:endParaRPr lang="it-IT" sz="1600" dirty="0"/>
                    </a:p>
                  </a:txBody>
                  <a:tcPr marL="81290" marR="81290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1.26</a:t>
                      </a:r>
                      <a:endParaRPr lang="it-IT" sz="1600" dirty="0"/>
                    </a:p>
                  </a:txBody>
                  <a:tcPr marL="81290" marR="81290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0.09</a:t>
                      </a:r>
                      <a:endParaRPr lang="it-IT" sz="1600" dirty="0"/>
                    </a:p>
                  </a:txBody>
                  <a:tcPr marL="81290" marR="81290" marT="40651" marB="4065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vale 4"/>
          <p:cNvSpPr/>
          <p:nvPr/>
        </p:nvSpPr>
        <p:spPr>
          <a:xfrm>
            <a:off x="6236185" y="4517121"/>
            <a:ext cx="959865" cy="448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6" name="Ovale 5"/>
          <p:cNvSpPr/>
          <p:nvPr/>
        </p:nvSpPr>
        <p:spPr>
          <a:xfrm>
            <a:off x="3799586" y="4502364"/>
            <a:ext cx="959865" cy="448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3" name="Rettangolo 2"/>
          <p:cNvSpPr/>
          <p:nvPr/>
        </p:nvSpPr>
        <p:spPr>
          <a:xfrm>
            <a:off x="1115616" y="6204280"/>
            <a:ext cx="77048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it-IT" altLang="it-IT" sz="1400" dirty="0">
                <a:solidFill>
                  <a:srgbClr val="080800"/>
                </a:solidFill>
                <a:latin typeface="Arial" pitchFamily="34" charset="0"/>
                <a:cs typeface="Arial" pitchFamily="34" charset="0"/>
              </a:rPr>
              <a:t>I pazienti JAK2 V617F-positivi </a:t>
            </a:r>
            <a:r>
              <a:rPr lang="it-IT" altLang="it-IT" sz="1400" dirty="0" smtClean="0">
                <a:solidFill>
                  <a:srgbClr val="080800"/>
                </a:solidFill>
                <a:latin typeface="Arial" pitchFamily="34" charset="0"/>
                <a:cs typeface="Arial" pitchFamily="34" charset="0"/>
              </a:rPr>
              <a:t>senza </a:t>
            </a:r>
            <a:r>
              <a:rPr lang="it-IT" altLang="it-IT" sz="1400" dirty="0">
                <a:solidFill>
                  <a:srgbClr val="080800"/>
                </a:solidFill>
                <a:latin typeface="Arial" pitchFamily="34" charset="0"/>
                <a:cs typeface="Arial" pitchFamily="34" charset="0"/>
              </a:rPr>
              <a:t>aspirina presentano più TEV (IRR </a:t>
            </a:r>
            <a:r>
              <a:rPr lang="it-IT" altLang="it-IT" sz="1400" dirty="0" smtClean="0">
                <a:solidFill>
                  <a:srgbClr val="080800"/>
                </a:solidFill>
                <a:latin typeface="Arial" pitchFamily="34" charset="0"/>
                <a:cs typeface="Arial" pitchFamily="34" charset="0"/>
              </a:rPr>
              <a:t>4, </a:t>
            </a:r>
            <a:r>
              <a:rPr lang="it-IT" altLang="it-IT" sz="1400" dirty="0">
                <a:solidFill>
                  <a:srgbClr val="080800"/>
                </a:solidFill>
                <a:latin typeface="Arial" pitchFamily="34" charset="0"/>
                <a:cs typeface="Arial" pitchFamily="34" charset="0"/>
              </a:rPr>
              <a:t>95%CI </a:t>
            </a:r>
            <a:r>
              <a:rPr lang="it-IT" altLang="it-IT" sz="1400" dirty="0" smtClean="0">
                <a:solidFill>
                  <a:srgbClr val="080800"/>
                </a:solidFill>
                <a:latin typeface="Arial" pitchFamily="34" charset="0"/>
                <a:cs typeface="Arial" pitchFamily="34" charset="0"/>
              </a:rPr>
              <a:t>1.2-12.9)</a:t>
            </a:r>
            <a:endParaRPr lang="it-IT" altLang="it-IT" sz="1400" dirty="0">
              <a:solidFill>
                <a:srgbClr val="0808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29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 Box 4"/>
          <p:cNvSpPr txBox="1">
            <a:spLocks noChangeArrowheads="1"/>
          </p:cNvSpPr>
          <p:nvPr/>
        </p:nvSpPr>
        <p:spPr bwMode="auto">
          <a:xfrm>
            <a:off x="3200400" y="5413022"/>
            <a:ext cx="5147733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133">
              <a:latin typeface="Times New Roman" pitchFamily="18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/>
          </p:nvPr>
        </p:nvGraphicFramePr>
        <p:xfrm>
          <a:off x="923595" y="2331296"/>
          <a:ext cx="7037469" cy="3288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9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22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63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12821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433 pazienti</a:t>
                      </a:r>
                    </a:p>
                    <a:p>
                      <a:r>
                        <a:rPr lang="it-IT" sz="1600" dirty="0" smtClean="0"/>
                        <a:t>(2215 pz-anno)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Osservazione</a:t>
                      </a:r>
                      <a:r>
                        <a:rPr lang="it-IT" sz="1600" baseline="0" dirty="0" smtClean="0"/>
                        <a:t> </a:t>
                      </a:r>
                    </a:p>
                    <a:p>
                      <a:pPr algn="ctr"/>
                      <a:r>
                        <a:rPr lang="it-IT" sz="1600" baseline="0" dirty="0" smtClean="0"/>
                        <a:t>(908 pz-anno)</a:t>
                      </a:r>
                    </a:p>
                    <a:p>
                      <a:pPr algn="ctr"/>
                      <a:r>
                        <a:rPr lang="it-IT" sz="1600" baseline="0" dirty="0" smtClean="0"/>
                        <a:t>n= 80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aseline="0" dirty="0" smtClean="0"/>
                        <a:t> Antiaggreganti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aseline="0" dirty="0" smtClean="0"/>
                        <a:t>(1307 pz-anno)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aseline="0" dirty="0" smtClean="0"/>
                        <a:t>n=353</a:t>
                      </a:r>
                      <a:endParaRPr lang="it-IT" sz="1600" dirty="0" smtClean="0"/>
                    </a:p>
                  </a:txBody>
                  <a:tcPr marL="81283" marR="81283" marT="40651" marB="40651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P 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709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81283" marR="81283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Eventi</a:t>
                      </a:r>
                      <a:endParaRPr lang="it-IT" sz="1600" dirty="0"/>
                    </a:p>
                  </a:txBody>
                  <a:tcPr marL="81290" marR="81290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Incidenza</a:t>
                      </a:r>
                    </a:p>
                    <a:p>
                      <a:pPr algn="ctr"/>
                      <a:r>
                        <a:rPr lang="it-IT" sz="1600" dirty="0" smtClean="0"/>
                        <a:t>% pz-anno</a:t>
                      </a:r>
                      <a:endParaRPr lang="it-IT" sz="1600" dirty="0"/>
                    </a:p>
                  </a:txBody>
                  <a:tcPr marL="81290" marR="81290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Eventi</a:t>
                      </a:r>
                      <a:endParaRPr lang="it-IT" sz="1600" dirty="0"/>
                    </a:p>
                  </a:txBody>
                  <a:tcPr marL="81290" marR="81290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Incidenza</a:t>
                      </a:r>
                    </a:p>
                    <a:p>
                      <a:pPr algn="ctr"/>
                      <a:r>
                        <a:rPr lang="it-IT" sz="1600" dirty="0" smtClean="0"/>
                        <a:t>% pz-anno</a:t>
                      </a:r>
                      <a:endParaRPr lang="it-IT" sz="1600" dirty="0"/>
                    </a:p>
                  </a:txBody>
                  <a:tcPr marL="81290" marR="81290" marT="40651" marB="40651"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81283" marR="81283" marT="40651" marB="4065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88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Trombosi</a:t>
                      </a:r>
                      <a:endParaRPr lang="it-IT" sz="1600" dirty="0"/>
                    </a:p>
                  </a:txBody>
                  <a:tcPr marL="81290" marR="81290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11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1.21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14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1.07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0.7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141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it-IT" sz="1600" baseline="0" dirty="0" smtClean="0"/>
                        <a:t>Arteriose</a:t>
                      </a:r>
                      <a:endParaRPr lang="it-IT" sz="1600" dirty="0"/>
                    </a:p>
                  </a:txBody>
                  <a:tcPr marL="81290" marR="81290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4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0.44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10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0.76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0.3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188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it-IT" sz="1600" dirty="0" smtClean="0"/>
                        <a:t>Venose</a:t>
                      </a:r>
                      <a:endParaRPr lang="it-IT" sz="1600" dirty="0"/>
                    </a:p>
                  </a:txBody>
                  <a:tcPr marL="81290" marR="81290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7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0.77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4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0.31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0.1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722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Emorragie</a:t>
                      </a:r>
                      <a:endParaRPr lang="it-IT" sz="1600" dirty="0"/>
                    </a:p>
                  </a:txBody>
                  <a:tcPr marL="81290" marR="81290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4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0.46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13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0.99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0.2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Ovale 1"/>
          <p:cNvSpPr/>
          <p:nvPr/>
        </p:nvSpPr>
        <p:spPr>
          <a:xfrm>
            <a:off x="6070678" y="3949611"/>
            <a:ext cx="959865" cy="448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pic>
        <p:nvPicPr>
          <p:cNvPr id="396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12686"/>
            <a:ext cx="5644636" cy="166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e 6"/>
          <p:cNvSpPr/>
          <p:nvPr/>
        </p:nvSpPr>
        <p:spPr>
          <a:xfrm>
            <a:off x="3563888" y="3949611"/>
            <a:ext cx="959865" cy="448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</p:spTree>
    <p:extLst>
      <p:ext uri="{BB962C8B-B14F-4D97-AF65-F5344CB8AC3E}">
        <p14:creationId xmlns:p14="http://schemas.microsoft.com/office/powerpoint/2010/main" val="3861032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 Box 4"/>
          <p:cNvSpPr txBox="1">
            <a:spLocks noChangeArrowheads="1"/>
          </p:cNvSpPr>
          <p:nvPr/>
        </p:nvSpPr>
        <p:spPr bwMode="auto">
          <a:xfrm>
            <a:off x="3200400" y="5413022"/>
            <a:ext cx="5147733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133">
              <a:latin typeface="Times New Roman" pitchFamily="18" charset="0"/>
            </a:endParaRPr>
          </a:p>
        </p:txBody>
      </p:sp>
      <p:sp>
        <p:nvSpPr>
          <p:cNvPr id="73732" name="Text Box 5"/>
          <p:cNvSpPr txBox="1">
            <a:spLocks noChangeArrowheads="1"/>
          </p:cNvSpPr>
          <p:nvPr/>
        </p:nvSpPr>
        <p:spPr bwMode="auto">
          <a:xfrm>
            <a:off x="219517" y="6018390"/>
            <a:ext cx="8832762" cy="3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it-IT" altLang="it-IT" sz="1422" dirty="0">
                <a:solidFill>
                  <a:srgbClr val="080800"/>
                </a:solidFill>
                <a:latin typeface="Arial" pitchFamily="34" charset="0"/>
                <a:cs typeface="Arial" pitchFamily="34" charset="0"/>
              </a:rPr>
              <a:t>I pazienti JAK2 V617F-positivi in </a:t>
            </a:r>
            <a:r>
              <a:rPr lang="it-IT" altLang="it-IT" sz="1422" dirty="0" err="1">
                <a:solidFill>
                  <a:srgbClr val="080800"/>
                </a:solidFill>
                <a:latin typeface="Arial" pitchFamily="34" charset="0"/>
                <a:cs typeface="Arial" pitchFamily="34" charset="0"/>
              </a:rPr>
              <a:t>citoriduzione</a:t>
            </a:r>
            <a:r>
              <a:rPr lang="it-IT" altLang="it-IT" sz="1422" dirty="0">
                <a:solidFill>
                  <a:srgbClr val="080800"/>
                </a:solidFill>
                <a:latin typeface="Arial" pitchFamily="34" charset="0"/>
                <a:cs typeface="Arial" pitchFamily="34" charset="0"/>
              </a:rPr>
              <a:t> senza aspirina presentano più TEV (IRR 2.3, 95%CI 1.0-5.4)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/>
          </p:nvPr>
        </p:nvGraphicFramePr>
        <p:xfrm>
          <a:off x="411538" y="2341034"/>
          <a:ext cx="7936595" cy="3343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3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6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8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4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8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96216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247 pazienti</a:t>
                      </a:r>
                    </a:p>
                    <a:p>
                      <a:r>
                        <a:rPr lang="it-IT" sz="1600" dirty="0" smtClean="0"/>
                        <a:t> (193</a:t>
                      </a:r>
                      <a:r>
                        <a:rPr lang="it-IT" sz="1600" baseline="0" dirty="0" smtClean="0"/>
                        <a:t> &gt; 60 anni)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dirty="0" err="1" smtClean="0"/>
                        <a:t>Citoriduzione</a:t>
                      </a:r>
                      <a:r>
                        <a:rPr lang="it-IT" sz="1600" baseline="0" dirty="0" smtClean="0"/>
                        <a:t> </a:t>
                      </a:r>
                    </a:p>
                    <a:p>
                      <a:pPr algn="ctr"/>
                      <a:r>
                        <a:rPr lang="it-IT" sz="1600" baseline="0" dirty="0" smtClean="0"/>
                        <a:t>(685 pz-anno)</a:t>
                      </a:r>
                    </a:p>
                    <a:p>
                      <a:pPr algn="ctr"/>
                      <a:r>
                        <a:rPr lang="it-IT" sz="1600" baseline="0" dirty="0" smtClean="0"/>
                        <a:t>n= 79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Citoriduzione</a:t>
                      </a:r>
                      <a:r>
                        <a:rPr lang="it-IT" sz="1600" baseline="0" dirty="0" smtClean="0"/>
                        <a:t> + aspirina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aseline="0" dirty="0" smtClean="0"/>
                        <a:t>(763 pz-anno)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aseline="0" dirty="0" smtClean="0"/>
                        <a:t>n=168</a:t>
                      </a:r>
                      <a:endParaRPr lang="it-IT" sz="1600" dirty="0" smtClean="0"/>
                    </a:p>
                  </a:txBody>
                  <a:tcPr marL="81283" marR="81283" marT="40651" marB="40651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P 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709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81283" marR="81283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Eventi</a:t>
                      </a:r>
                      <a:endParaRPr lang="it-IT" sz="1600" dirty="0"/>
                    </a:p>
                  </a:txBody>
                  <a:tcPr marL="81290" marR="81290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Incidenza</a:t>
                      </a:r>
                    </a:p>
                    <a:p>
                      <a:pPr algn="ctr"/>
                      <a:r>
                        <a:rPr lang="it-IT" sz="1600" dirty="0" smtClean="0"/>
                        <a:t>% pz-anno</a:t>
                      </a:r>
                      <a:endParaRPr lang="it-IT" sz="1600" dirty="0"/>
                    </a:p>
                  </a:txBody>
                  <a:tcPr marL="81290" marR="81290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Eventi</a:t>
                      </a:r>
                      <a:endParaRPr lang="it-IT" sz="1600" dirty="0"/>
                    </a:p>
                  </a:txBody>
                  <a:tcPr marL="81290" marR="81290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Incidenza</a:t>
                      </a:r>
                    </a:p>
                    <a:p>
                      <a:pPr algn="ctr"/>
                      <a:r>
                        <a:rPr lang="it-IT" sz="1600" dirty="0" smtClean="0"/>
                        <a:t>% pz-anno</a:t>
                      </a:r>
                      <a:endParaRPr lang="it-IT" sz="1600" dirty="0"/>
                    </a:p>
                  </a:txBody>
                  <a:tcPr marL="81290" marR="81290" marT="40651" marB="40651"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81283" marR="81283" marT="40651" marB="4065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88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Trombosi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17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2.48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11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1.44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0.2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01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t-IT" sz="1600" dirty="0" smtClean="0"/>
                        <a:t>Emorragie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0.14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11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1.44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0.006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188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Trombosi &gt;60 anni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14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2.92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5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0.86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0.02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722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t-IT" sz="1600" dirty="0" smtClean="0"/>
                        <a:t>Emorragie &gt; 60 anni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0.21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8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1.37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0.04</a:t>
                      </a:r>
                      <a:endParaRPr lang="it-IT" sz="1600" dirty="0"/>
                    </a:p>
                  </a:txBody>
                  <a:tcPr marL="81283" marR="81283" marT="40651" marB="4065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Ovale 1"/>
          <p:cNvSpPr/>
          <p:nvPr/>
        </p:nvSpPr>
        <p:spPr>
          <a:xfrm>
            <a:off x="6300342" y="4837156"/>
            <a:ext cx="959865" cy="448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pic>
        <p:nvPicPr>
          <p:cNvPr id="394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16" y="548680"/>
            <a:ext cx="6383867" cy="174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4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216" y="676694"/>
            <a:ext cx="2655207" cy="92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603382" y="1664675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/>
              <a:t>2013</a:t>
            </a:r>
          </a:p>
        </p:txBody>
      </p:sp>
      <p:sp>
        <p:nvSpPr>
          <p:cNvPr id="10" name="Ovale 9"/>
          <p:cNvSpPr/>
          <p:nvPr/>
        </p:nvSpPr>
        <p:spPr>
          <a:xfrm>
            <a:off x="6296076" y="4069071"/>
            <a:ext cx="959865" cy="448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11" name="Ovale 10"/>
          <p:cNvSpPr/>
          <p:nvPr/>
        </p:nvSpPr>
        <p:spPr>
          <a:xfrm>
            <a:off x="3563888" y="4872570"/>
            <a:ext cx="959865" cy="448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12" name="Ovale 11"/>
          <p:cNvSpPr/>
          <p:nvPr/>
        </p:nvSpPr>
        <p:spPr>
          <a:xfrm>
            <a:off x="3491880" y="4049026"/>
            <a:ext cx="959865" cy="448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</p:spTree>
    <p:extLst>
      <p:ext uri="{BB962C8B-B14F-4D97-AF65-F5344CB8AC3E}">
        <p14:creationId xmlns:p14="http://schemas.microsoft.com/office/powerpoint/2010/main" val="540593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egnaposto contenuto 2"/>
          <p:cNvSpPr>
            <a:spLocks noGrp="1"/>
          </p:cNvSpPr>
          <p:nvPr>
            <p:ph idx="1"/>
          </p:nvPr>
        </p:nvSpPr>
        <p:spPr>
          <a:xfrm>
            <a:off x="467544" y="1124744"/>
            <a:ext cx="7776864" cy="3673122"/>
          </a:xfrm>
        </p:spPr>
        <p:txBody>
          <a:bodyPr>
            <a:normAutofit/>
          </a:bodyPr>
          <a:lstStyle/>
          <a:p>
            <a:pPr algn="just"/>
            <a:r>
              <a:rPr lang="it-IT" altLang="it-IT" sz="20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L’incidenza annuale  di Trombo-Embolismo  Venoso nella popolazione generale è 1-2 per 1000</a:t>
            </a:r>
          </a:p>
          <a:p>
            <a:pPr algn="just"/>
            <a:endParaRPr lang="it-IT" altLang="it-IT" sz="2000" dirty="0" smtClean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/>
            <a:r>
              <a:rPr lang="it-IT" altLang="it-IT" sz="20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L’incidenza annuale di Malattia Cardio-Vascolare (sindromi coronariche acute e eventi cerebrovascolari) nella popolazione generale 6-7 per 1000</a:t>
            </a:r>
          </a:p>
          <a:p>
            <a:pPr algn="just"/>
            <a:endParaRPr lang="it-IT" altLang="it-IT" sz="20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IT" altLang="it-IT" sz="28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Incidenza annuale totale 7-9 per 1000  (0.9 %)</a:t>
            </a:r>
          </a:p>
        </p:txBody>
      </p:sp>
    </p:spTree>
    <p:extLst>
      <p:ext uri="{BB962C8B-B14F-4D97-AF65-F5344CB8AC3E}">
        <p14:creationId xmlns:p14="http://schemas.microsoft.com/office/powerpoint/2010/main" val="45811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24" y="608901"/>
            <a:ext cx="6854077" cy="505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179624" y="5784100"/>
            <a:ext cx="3979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/>
              <a:t>Barbui</a:t>
            </a:r>
            <a:r>
              <a:rPr lang="it-IT" sz="1600" i="1" dirty="0"/>
              <a:t> &amp; De Stefano, </a:t>
            </a:r>
            <a:r>
              <a:rPr lang="it-IT" sz="1600" i="1" dirty="0" err="1"/>
              <a:t>Curr</a:t>
            </a:r>
            <a:r>
              <a:rPr lang="it-IT" sz="1600" i="1" dirty="0"/>
              <a:t> </a:t>
            </a:r>
            <a:r>
              <a:rPr lang="it-IT" sz="1600" i="1" dirty="0" err="1"/>
              <a:t>Opin</a:t>
            </a:r>
            <a:r>
              <a:rPr lang="it-IT" sz="1600" i="1" dirty="0"/>
              <a:t> </a:t>
            </a:r>
            <a:r>
              <a:rPr lang="it-IT" sz="1600" i="1" dirty="0" err="1"/>
              <a:t>Hematol</a:t>
            </a:r>
            <a:r>
              <a:rPr lang="it-IT" sz="1600" i="1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602647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sellaDiTesto 3"/>
          <p:cNvSpPr txBox="1">
            <a:spLocks noChangeArrowheads="1"/>
          </p:cNvSpPr>
          <p:nvPr/>
        </p:nvSpPr>
        <p:spPr bwMode="auto">
          <a:xfrm>
            <a:off x="577145" y="1316567"/>
            <a:ext cx="7962900" cy="435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133" dirty="0">
                <a:latin typeface="Times New Roman" panose="02020603050405020304" pitchFamily="18" charset="0"/>
              </a:rPr>
              <a:t>Una significativa incidenza di eventi trombotici ( </a:t>
            </a:r>
            <a:r>
              <a:rPr lang="it-IT" altLang="it-IT" sz="2133" dirty="0" smtClean="0">
                <a:latin typeface="Times New Roman" panose="02020603050405020304" pitchFamily="18" charset="0"/>
              </a:rPr>
              <a:t>1-2 </a:t>
            </a:r>
            <a:r>
              <a:rPr lang="it-IT" altLang="it-IT" sz="2133" dirty="0">
                <a:latin typeface="Times New Roman" panose="02020603050405020304" pitchFamily="18" charset="0"/>
              </a:rPr>
              <a:t>% pazienti-anno)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2133" dirty="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133" dirty="0">
                <a:latin typeface="Times New Roman" panose="02020603050405020304" pitchFamily="18" charset="0"/>
              </a:rPr>
              <a:t>avviene nonostante l’assunzione di aspirina.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2133" dirty="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133" dirty="0">
                <a:latin typeface="Times New Roman" panose="02020603050405020304" pitchFamily="18" charset="0"/>
              </a:rPr>
              <a:t>In soggetti sani ASA 100 mg al giorno inibisce il 99% di </a:t>
            </a:r>
            <a:r>
              <a:rPr lang="it-IT" altLang="it-IT" sz="2133" dirty="0" err="1">
                <a:latin typeface="Times New Roman" panose="02020603050405020304" pitchFamily="18" charset="0"/>
              </a:rPr>
              <a:t>trombossano</a:t>
            </a:r>
            <a:r>
              <a:rPr lang="it-IT" altLang="it-IT" sz="2133" dirty="0">
                <a:latin typeface="Times New Roman" panose="02020603050405020304" pitchFamily="18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2133" dirty="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133" dirty="0">
                <a:latin typeface="Times New Roman" panose="02020603050405020304" pitchFamily="18" charset="0"/>
              </a:rPr>
              <a:t>B2 sierico  (indice della sintesi di </a:t>
            </a:r>
            <a:r>
              <a:rPr lang="it-IT" altLang="it-IT" sz="2133" dirty="0" err="1">
                <a:latin typeface="Times New Roman" panose="02020603050405020304" pitchFamily="18" charset="0"/>
              </a:rPr>
              <a:t>trombossano</a:t>
            </a:r>
            <a:r>
              <a:rPr lang="it-IT" altLang="it-IT" sz="2133" dirty="0">
                <a:latin typeface="Times New Roman" panose="02020603050405020304" pitchFamily="18" charset="0"/>
              </a:rPr>
              <a:t> A2) , mentre in soggetti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2133" dirty="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133" dirty="0">
                <a:latin typeface="Times New Roman" panose="02020603050405020304" pitchFamily="18" charset="0"/>
              </a:rPr>
              <a:t>con TE inibisce solo parzialmente la  COX-1  piastrinica.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2133" dirty="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133" dirty="0">
                <a:latin typeface="Times New Roman" panose="02020603050405020304" pitchFamily="18" charset="0"/>
              </a:rPr>
              <a:t>Nella TE una somministrazione due volte al giorno  </a:t>
            </a:r>
            <a:r>
              <a:rPr lang="it-IT" altLang="it-IT" sz="2133" dirty="0" smtClean="0">
                <a:latin typeface="Times New Roman" panose="02020603050405020304" pitchFamily="18" charset="0"/>
              </a:rPr>
              <a:t>è più </a:t>
            </a:r>
            <a:r>
              <a:rPr lang="it-IT" altLang="it-IT" sz="2133" dirty="0">
                <a:latin typeface="Times New Roman" panose="02020603050405020304" pitchFamily="18" charset="0"/>
              </a:rPr>
              <a:t>efficace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2133" dirty="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133" dirty="0">
                <a:latin typeface="Times New Roman" panose="02020603050405020304" pitchFamily="18" charset="0"/>
              </a:rPr>
              <a:t>nel ridurre il </a:t>
            </a:r>
            <a:r>
              <a:rPr lang="it-IT" altLang="it-IT" sz="2133" dirty="0" err="1">
                <a:latin typeface="Times New Roman" panose="02020603050405020304" pitchFamily="18" charset="0"/>
              </a:rPr>
              <a:t>trombossano</a:t>
            </a:r>
            <a:r>
              <a:rPr lang="it-IT" altLang="it-IT" sz="2133" dirty="0">
                <a:latin typeface="Times New Roman" panose="02020603050405020304" pitchFamily="18" charset="0"/>
              </a:rPr>
              <a:t> B2 sierico.</a:t>
            </a:r>
          </a:p>
        </p:txBody>
      </p:sp>
    </p:spTree>
    <p:extLst>
      <p:ext uri="{BB962C8B-B14F-4D97-AF65-F5344CB8AC3E}">
        <p14:creationId xmlns:p14="http://schemas.microsoft.com/office/powerpoint/2010/main" val="1927033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764704"/>
            <a:ext cx="7743189" cy="574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0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267" y="1128046"/>
            <a:ext cx="6417733" cy="425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 descr="cid:image002.jpg@01D1A649.46EA520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8" y="1162310"/>
            <a:ext cx="2383812" cy="4224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1251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685800"/>
            <a:ext cx="6807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329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6C670E04-5382-4980-8FE1-C5E3CC1EB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TxB2 by treatment group</a:t>
            </a:r>
            <a:br>
              <a:rPr lang="en-US" dirty="0"/>
            </a:br>
            <a:r>
              <a:rPr lang="en-US" sz="2100" dirty="0"/>
              <a:t>analysis of the 240 enrolled patients at July </a:t>
            </a:r>
            <a:r>
              <a:rPr lang="en-US" sz="2100" dirty="0" smtClean="0"/>
              <a:t>30 2018</a:t>
            </a:r>
            <a:endParaRPr lang="it-IT" sz="2100" dirty="0"/>
          </a:p>
        </p:txBody>
      </p:sp>
      <p:pic>
        <p:nvPicPr>
          <p:cNvPr id="6" name="Segnaposto contenuto 5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83DCF76C-D198-45B7-A07B-73DF15A73F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62" y="2589015"/>
            <a:ext cx="5528276" cy="3411736"/>
          </a:xfr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EFD343E0-CBF9-41F0-AA54-4A7AD02E6D7E}"/>
              </a:ext>
            </a:extLst>
          </p:cNvPr>
          <p:cNvSpPr/>
          <p:nvPr/>
        </p:nvSpPr>
        <p:spPr>
          <a:xfrm>
            <a:off x="2157413" y="2457450"/>
            <a:ext cx="971550" cy="3500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8835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821007" cy="488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2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8" y="1879599"/>
            <a:ext cx="8313714" cy="366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501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30587"/>
            <a:ext cx="4752528" cy="64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70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88" y="1060737"/>
            <a:ext cx="7505716" cy="499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27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79512" y="548680"/>
            <a:ext cx="8784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Incidenza di trombosi nelle malattie mieloproliferative croniche</a:t>
            </a:r>
            <a:r>
              <a:rPr lang="it-IT" sz="13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</a:t>
            </a:r>
          </a:p>
          <a:p>
            <a:endParaRPr lang="it-IT" sz="13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3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(pazienti </a:t>
            </a:r>
            <a:r>
              <a:rPr lang="it-IT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 3323; </a:t>
            </a:r>
            <a:r>
              <a:rPr lang="it-IT" sz="13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Incidenza % per anno) </a:t>
            </a:r>
            <a:endParaRPr lang="it-IT" sz="13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13EA6BCE-E2B3-40D2-8AC7-50B0BAF34D64}"/>
              </a:ext>
            </a:extLst>
          </p:cNvPr>
          <p:cNvGrpSpPr/>
          <p:nvPr/>
        </p:nvGrpSpPr>
        <p:grpSpPr>
          <a:xfrm>
            <a:off x="666757" y="1890723"/>
            <a:ext cx="7433635" cy="4634621"/>
            <a:chOff x="1808700" y="1377963"/>
            <a:chExt cx="7870138" cy="4843261"/>
          </a:xfrm>
        </p:grpSpPr>
        <p:graphicFrame>
          <p:nvGraphicFramePr>
            <p:cNvPr id="8" name="Grafico 7">
              <a:extLst>
                <a:ext uri="{FF2B5EF4-FFF2-40B4-BE49-F238E27FC236}">
                  <a16:creationId xmlns:a16="http://schemas.microsoft.com/office/drawing/2014/main" id="{A7FB75FE-CAE5-4069-AA5F-50387E23419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80353629"/>
                </p:ext>
              </p:extLst>
            </p:nvPr>
          </p:nvGraphicFramePr>
          <p:xfrm>
            <a:off x="1808700" y="1377963"/>
            <a:ext cx="7870138" cy="48432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6AC868B8-777B-46D5-B788-1E99A006280C}"/>
                </a:ext>
              </a:extLst>
            </p:cNvPr>
            <p:cNvSpPr txBox="1"/>
            <p:nvPr/>
          </p:nvSpPr>
          <p:spPr>
            <a:xfrm>
              <a:off x="3427461" y="1781496"/>
              <a:ext cx="5774454" cy="289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i="1" dirty="0"/>
                <a:t>N        </a:t>
              </a:r>
              <a:r>
                <a:rPr lang="it-IT" sz="1200" i="1" dirty="0" smtClean="0"/>
                <a:t>  1545                  891                                      180                          </a:t>
              </a:r>
              <a:r>
                <a:rPr lang="it-IT" sz="1200" i="1" dirty="0"/>
                <a:t>707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33226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484784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/>
              <a:t>La dimostrata superiore efficacia biochimica del regime ASA x 2 non implica automaticamente che vi sia una superiore efficacia nel prevenire trombosi.</a:t>
            </a:r>
          </a:p>
          <a:p>
            <a:pPr algn="just"/>
            <a:endParaRPr lang="it-IT" sz="2800" dirty="0" smtClean="0"/>
          </a:p>
          <a:p>
            <a:pPr algn="just"/>
            <a:r>
              <a:rPr lang="it-IT" sz="2800" dirty="0" smtClean="0"/>
              <a:t>Per dimostrare questo punto occorrono studi mirati a questo scopo.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9288933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Elemento grafico 4">
            <a:extLst>
              <a:ext uri="{FF2B5EF4-FFF2-40B4-BE49-F238E27FC236}">
                <a16:creationId xmlns:a16="http://schemas.microsoft.com/office/drawing/2014/main" id="{3058FE02-232B-CA9C-0240-CF5C3C73DC5D}"/>
              </a:ext>
            </a:extLst>
          </p:cNvPr>
          <p:cNvGrpSpPr/>
          <p:nvPr/>
        </p:nvGrpSpPr>
        <p:grpSpPr>
          <a:xfrm>
            <a:off x="1772182" y="906961"/>
            <a:ext cx="5641037" cy="2233930"/>
            <a:chOff x="2354362" y="66281"/>
            <a:chExt cx="7521383" cy="2978573"/>
          </a:xfrm>
        </p:grpSpPr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2FAB8B50-D0BE-23B1-2553-3204AD936842}"/>
                </a:ext>
              </a:extLst>
            </p:cNvPr>
            <p:cNvSpPr/>
            <p:nvPr/>
          </p:nvSpPr>
          <p:spPr>
            <a:xfrm>
              <a:off x="2354362" y="66281"/>
              <a:ext cx="7521383" cy="2978573"/>
            </a:xfrm>
            <a:custGeom>
              <a:avLst/>
              <a:gdLst>
                <a:gd name="connsiteX0" fmla="*/ 0 w 7521383"/>
                <a:gd name="connsiteY0" fmla="*/ 0 h 2978573"/>
                <a:gd name="connsiteX1" fmla="*/ 7521384 w 7521383"/>
                <a:gd name="connsiteY1" fmla="*/ 0 h 2978573"/>
                <a:gd name="connsiteX2" fmla="*/ 7521384 w 7521383"/>
                <a:gd name="connsiteY2" fmla="*/ 2978574 h 2978573"/>
                <a:gd name="connsiteX3" fmla="*/ 0 w 7521383"/>
                <a:gd name="connsiteY3" fmla="*/ 2978574 h 297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1383" h="2978573">
                  <a:moveTo>
                    <a:pt x="0" y="0"/>
                  </a:moveTo>
                  <a:lnTo>
                    <a:pt x="7521384" y="0"/>
                  </a:lnTo>
                  <a:lnTo>
                    <a:pt x="7521384" y="2978574"/>
                  </a:lnTo>
                  <a:lnTo>
                    <a:pt x="0" y="2978574"/>
                  </a:lnTo>
                  <a:close/>
                </a:path>
              </a:pathLst>
            </a:custGeom>
            <a:solidFill>
              <a:srgbClr val="EBEBEB"/>
            </a:solidFill>
            <a:ln w="1294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7880629F-5E0E-8B78-9536-DDD039A584D2}"/>
                </a:ext>
              </a:extLst>
            </p:cNvPr>
            <p:cNvSpPr/>
            <p:nvPr/>
          </p:nvSpPr>
          <p:spPr>
            <a:xfrm>
              <a:off x="2354362" y="2981959"/>
              <a:ext cx="7521262" cy="12095"/>
            </a:xfrm>
            <a:custGeom>
              <a:avLst/>
              <a:gdLst>
                <a:gd name="connsiteX0" fmla="*/ 0 w 7521262"/>
                <a:gd name="connsiteY0" fmla="*/ 0 h 12095"/>
                <a:gd name="connsiteX1" fmla="*/ 7521263 w 7521262"/>
                <a:gd name="connsiteY1" fmla="*/ 0 h 1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21262" h="12095">
                  <a:moveTo>
                    <a:pt x="0" y="0"/>
                  </a:moveTo>
                  <a:lnTo>
                    <a:pt x="7521263" y="0"/>
                  </a:lnTo>
                </a:path>
              </a:pathLst>
            </a:custGeom>
            <a:noFill/>
            <a:ln w="6412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B424F817-CF2F-4150-9981-6CC396FC769A}"/>
                </a:ext>
              </a:extLst>
            </p:cNvPr>
            <p:cNvSpPr/>
            <p:nvPr/>
          </p:nvSpPr>
          <p:spPr>
            <a:xfrm>
              <a:off x="2354362" y="2364135"/>
              <a:ext cx="7521262" cy="12095"/>
            </a:xfrm>
            <a:custGeom>
              <a:avLst/>
              <a:gdLst>
                <a:gd name="connsiteX0" fmla="*/ 0 w 7521262"/>
                <a:gd name="connsiteY0" fmla="*/ 0 h 12095"/>
                <a:gd name="connsiteX1" fmla="*/ 7521263 w 7521262"/>
                <a:gd name="connsiteY1" fmla="*/ 0 h 1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21262" h="12095">
                  <a:moveTo>
                    <a:pt x="0" y="0"/>
                  </a:moveTo>
                  <a:lnTo>
                    <a:pt x="7521263" y="0"/>
                  </a:lnTo>
                </a:path>
              </a:pathLst>
            </a:custGeom>
            <a:noFill/>
            <a:ln w="6412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EA08DD5F-E5F2-4B5F-EC08-F07C1597BDF7}"/>
                </a:ext>
              </a:extLst>
            </p:cNvPr>
            <p:cNvSpPr/>
            <p:nvPr/>
          </p:nvSpPr>
          <p:spPr>
            <a:xfrm>
              <a:off x="2354362" y="1746189"/>
              <a:ext cx="7521262" cy="12095"/>
            </a:xfrm>
            <a:custGeom>
              <a:avLst/>
              <a:gdLst>
                <a:gd name="connsiteX0" fmla="*/ 0 w 7521262"/>
                <a:gd name="connsiteY0" fmla="*/ 0 h 12095"/>
                <a:gd name="connsiteX1" fmla="*/ 7521263 w 7521262"/>
                <a:gd name="connsiteY1" fmla="*/ 0 h 1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21262" h="12095">
                  <a:moveTo>
                    <a:pt x="0" y="0"/>
                  </a:moveTo>
                  <a:lnTo>
                    <a:pt x="7521263" y="0"/>
                  </a:lnTo>
                </a:path>
              </a:pathLst>
            </a:custGeom>
            <a:noFill/>
            <a:ln w="6412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81D94311-B286-9D20-14AB-036154057A6D}"/>
                </a:ext>
              </a:extLst>
            </p:cNvPr>
            <p:cNvSpPr/>
            <p:nvPr/>
          </p:nvSpPr>
          <p:spPr>
            <a:xfrm>
              <a:off x="2354362" y="1128364"/>
              <a:ext cx="7521262" cy="12095"/>
            </a:xfrm>
            <a:custGeom>
              <a:avLst/>
              <a:gdLst>
                <a:gd name="connsiteX0" fmla="*/ 0 w 7521262"/>
                <a:gd name="connsiteY0" fmla="*/ 0 h 12095"/>
                <a:gd name="connsiteX1" fmla="*/ 7521263 w 7521262"/>
                <a:gd name="connsiteY1" fmla="*/ 0 h 1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21262" h="12095">
                  <a:moveTo>
                    <a:pt x="0" y="0"/>
                  </a:moveTo>
                  <a:lnTo>
                    <a:pt x="7521263" y="0"/>
                  </a:lnTo>
                </a:path>
              </a:pathLst>
            </a:custGeom>
            <a:noFill/>
            <a:ln w="6412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5" name="Figura a mano libera: forma 14">
              <a:extLst>
                <a:ext uri="{FF2B5EF4-FFF2-40B4-BE49-F238E27FC236}">
                  <a16:creationId xmlns:a16="http://schemas.microsoft.com/office/drawing/2014/main" id="{950C6FEE-3D90-9E55-A515-6DDDF027979F}"/>
                </a:ext>
              </a:extLst>
            </p:cNvPr>
            <p:cNvSpPr/>
            <p:nvPr/>
          </p:nvSpPr>
          <p:spPr>
            <a:xfrm>
              <a:off x="2354362" y="510539"/>
              <a:ext cx="7521262" cy="12095"/>
            </a:xfrm>
            <a:custGeom>
              <a:avLst/>
              <a:gdLst>
                <a:gd name="connsiteX0" fmla="*/ 0 w 7521262"/>
                <a:gd name="connsiteY0" fmla="*/ 0 h 12095"/>
                <a:gd name="connsiteX1" fmla="*/ 7521263 w 7521262"/>
                <a:gd name="connsiteY1" fmla="*/ 0 h 1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21262" h="12095">
                  <a:moveTo>
                    <a:pt x="0" y="0"/>
                  </a:moveTo>
                  <a:lnTo>
                    <a:pt x="7521263" y="0"/>
                  </a:lnTo>
                </a:path>
              </a:pathLst>
            </a:custGeom>
            <a:noFill/>
            <a:ln w="6412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0C1133A0-18BC-2C40-45A3-9C7E64633CC2}"/>
                </a:ext>
              </a:extLst>
            </p:cNvPr>
            <p:cNvSpPr/>
            <p:nvPr/>
          </p:nvSpPr>
          <p:spPr>
            <a:xfrm>
              <a:off x="2354362" y="2673047"/>
              <a:ext cx="7521262" cy="12095"/>
            </a:xfrm>
            <a:custGeom>
              <a:avLst/>
              <a:gdLst>
                <a:gd name="connsiteX0" fmla="*/ 0 w 7521262"/>
                <a:gd name="connsiteY0" fmla="*/ 0 h 12095"/>
                <a:gd name="connsiteX1" fmla="*/ 7521263 w 7521262"/>
                <a:gd name="connsiteY1" fmla="*/ 0 h 1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21262" h="12095">
                  <a:moveTo>
                    <a:pt x="0" y="0"/>
                  </a:moveTo>
                  <a:lnTo>
                    <a:pt x="7521263" y="0"/>
                  </a:lnTo>
                </a:path>
              </a:pathLst>
            </a:custGeom>
            <a:noFill/>
            <a:ln w="12945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E6B11D75-9E52-58B8-48A4-1271D3D6FA27}"/>
                </a:ext>
              </a:extLst>
            </p:cNvPr>
            <p:cNvSpPr/>
            <p:nvPr/>
          </p:nvSpPr>
          <p:spPr>
            <a:xfrm>
              <a:off x="2354362" y="2055101"/>
              <a:ext cx="7521262" cy="12095"/>
            </a:xfrm>
            <a:custGeom>
              <a:avLst/>
              <a:gdLst>
                <a:gd name="connsiteX0" fmla="*/ 0 w 7521262"/>
                <a:gd name="connsiteY0" fmla="*/ 0 h 12095"/>
                <a:gd name="connsiteX1" fmla="*/ 7521263 w 7521262"/>
                <a:gd name="connsiteY1" fmla="*/ 0 h 1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21262" h="12095">
                  <a:moveTo>
                    <a:pt x="0" y="0"/>
                  </a:moveTo>
                  <a:lnTo>
                    <a:pt x="7521263" y="0"/>
                  </a:lnTo>
                </a:path>
              </a:pathLst>
            </a:custGeom>
            <a:noFill/>
            <a:ln w="12945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8" name="Figura a mano libera: forma 17">
              <a:extLst>
                <a:ext uri="{FF2B5EF4-FFF2-40B4-BE49-F238E27FC236}">
                  <a16:creationId xmlns:a16="http://schemas.microsoft.com/office/drawing/2014/main" id="{C04D1702-802F-F326-AA35-FFC424BF9632}"/>
                </a:ext>
              </a:extLst>
            </p:cNvPr>
            <p:cNvSpPr/>
            <p:nvPr/>
          </p:nvSpPr>
          <p:spPr>
            <a:xfrm>
              <a:off x="2354362" y="1437277"/>
              <a:ext cx="7521262" cy="12095"/>
            </a:xfrm>
            <a:custGeom>
              <a:avLst/>
              <a:gdLst>
                <a:gd name="connsiteX0" fmla="*/ 0 w 7521262"/>
                <a:gd name="connsiteY0" fmla="*/ 0 h 12095"/>
                <a:gd name="connsiteX1" fmla="*/ 7521263 w 7521262"/>
                <a:gd name="connsiteY1" fmla="*/ 0 h 1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21262" h="12095">
                  <a:moveTo>
                    <a:pt x="0" y="0"/>
                  </a:moveTo>
                  <a:lnTo>
                    <a:pt x="7521263" y="0"/>
                  </a:lnTo>
                </a:path>
              </a:pathLst>
            </a:custGeom>
            <a:noFill/>
            <a:ln w="12945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50E28AAC-9D8F-FCCD-C59E-8A8303393E1A}"/>
                </a:ext>
              </a:extLst>
            </p:cNvPr>
            <p:cNvSpPr/>
            <p:nvPr/>
          </p:nvSpPr>
          <p:spPr>
            <a:xfrm>
              <a:off x="2354362" y="819452"/>
              <a:ext cx="7521262" cy="12095"/>
            </a:xfrm>
            <a:custGeom>
              <a:avLst/>
              <a:gdLst>
                <a:gd name="connsiteX0" fmla="*/ 0 w 7521262"/>
                <a:gd name="connsiteY0" fmla="*/ 0 h 12095"/>
                <a:gd name="connsiteX1" fmla="*/ 7521263 w 7521262"/>
                <a:gd name="connsiteY1" fmla="*/ 0 h 1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21262" h="12095">
                  <a:moveTo>
                    <a:pt x="0" y="0"/>
                  </a:moveTo>
                  <a:lnTo>
                    <a:pt x="7521263" y="0"/>
                  </a:lnTo>
                </a:path>
              </a:pathLst>
            </a:custGeom>
            <a:noFill/>
            <a:ln w="12945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316291CB-E0B4-419A-20C8-16A8BA436FC7}"/>
                </a:ext>
              </a:extLst>
            </p:cNvPr>
            <p:cNvSpPr/>
            <p:nvPr/>
          </p:nvSpPr>
          <p:spPr>
            <a:xfrm>
              <a:off x="2354362" y="201627"/>
              <a:ext cx="7521262" cy="12095"/>
            </a:xfrm>
            <a:custGeom>
              <a:avLst/>
              <a:gdLst>
                <a:gd name="connsiteX0" fmla="*/ 0 w 7521262"/>
                <a:gd name="connsiteY0" fmla="*/ 0 h 12095"/>
                <a:gd name="connsiteX1" fmla="*/ 7521263 w 7521262"/>
                <a:gd name="connsiteY1" fmla="*/ 0 h 1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21262" h="12095">
                  <a:moveTo>
                    <a:pt x="0" y="0"/>
                  </a:moveTo>
                  <a:lnTo>
                    <a:pt x="7521263" y="0"/>
                  </a:lnTo>
                </a:path>
              </a:pathLst>
            </a:custGeom>
            <a:noFill/>
            <a:ln w="12945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9D31D168-B234-416F-8A0F-59C857B6EF7F}"/>
                </a:ext>
              </a:extLst>
            </p:cNvPr>
            <p:cNvSpPr/>
            <p:nvPr/>
          </p:nvSpPr>
          <p:spPr>
            <a:xfrm>
              <a:off x="2844827" y="66281"/>
              <a:ext cx="12098" cy="2978573"/>
            </a:xfrm>
            <a:custGeom>
              <a:avLst/>
              <a:gdLst>
                <a:gd name="connsiteX0" fmla="*/ 0 w 12098"/>
                <a:gd name="connsiteY0" fmla="*/ 2978574 h 2978573"/>
                <a:gd name="connsiteX1" fmla="*/ 0 w 12098"/>
                <a:gd name="connsiteY1" fmla="*/ 0 h 297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98" h="2978573">
                  <a:moveTo>
                    <a:pt x="0" y="2978574"/>
                  </a:moveTo>
                  <a:lnTo>
                    <a:pt x="0" y="0"/>
                  </a:lnTo>
                </a:path>
              </a:pathLst>
            </a:custGeom>
            <a:noFill/>
            <a:ln w="12945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1BAFF311-62EC-2987-2767-F52D690482C4}"/>
                </a:ext>
              </a:extLst>
            </p:cNvPr>
            <p:cNvSpPr/>
            <p:nvPr/>
          </p:nvSpPr>
          <p:spPr>
            <a:xfrm>
              <a:off x="3662429" y="66281"/>
              <a:ext cx="12098" cy="2978573"/>
            </a:xfrm>
            <a:custGeom>
              <a:avLst/>
              <a:gdLst>
                <a:gd name="connsiteX0" fmla="*/ 0 w 12098"/>
                <a:gd name="connsiteY0" fmla="*/ 2978574 h 2978573"/>
                <a:gd name="connsiteX1" fmla="*/ 0 w 12098"/>
                <a:gd name="connsiteY1" fmla="*/ 0 h 297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98" h="2978573">
                  <a:moveTo>
                    <a:pt x="0" y="2978574"/>
                  </a:moveTo>
                  <a:lnTo>
                    <a:pt x="0" y="0"/>
                  </a:lnTo>
                </a:path>
              </a:pathLst>
            </a:custGeom>
            <a:noFill/>
            <a:ln w="12945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7281F116-A5C1-ED0F-751A-F8C418F62B42}"/>
                </a:ext>
              </a:extLst>
            </p:cNvPr>
            <p:cNvSpPr/>
            <p:nvPr/>
          </p:nvSpPr>
          <p:spPr>
            <a:xfrm>
              <a:off x="4479911" y="66281"/>
              <a:ext cx="12098" cy="2978573"/>
            </a:xfrm>
            <a:custGeom>
              <a:avLst/>
              <a:gdLst>
                <a:gd name="connsiteX0" fmla="*/ 0 w 12098"/>
                <a:gd name="connsiteY0" fmla="*/ 2978574 h 2978573"/>
                <a:gd name="connsiteX1" fmla="*/ 0 w 12098"/>
                <a:gd name="connsiteY1" fmla="*/ 0 h 297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98" h="2978573">
                  <a:moveTo>
                    <a:pt x="0" y="2978574"/>
                  </a:moveTo>
                  <a:lnTo>
                    <a:pt x="0" y="0"/>
                  </a:lnTo>
                </a:path>
              </a:pathLst>
            </a:custGeom>
            <a:noFill/>
            <a:ln w="12945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75F182F3-C612-D999-358A-4A7E40911476}"/>
                </a:ext>
              </a:extLst>
            </p:cNvPr>
            <p:cNvSpPr/>
            <p:nvPr/>
          </p:nvSpPr>
          <p:spPr>
            <a:xfrm>
              <a:off x="5297513" y="66281"/>
              <a:ext cx="12098" cy="2978573"/>
            </a:xfrm>
            <a:custGeom>
              <a:avLst/>
              <a:gdLst>
                <a:gd name="connsiteX0" fmla="*/ 0 w 12098"/>
                <a:gd name="connsiteY0" fmla="*/ 2978574 h 2978573"/>
                <a:gd name="connsiteX1" fmla="*/ 0 w 12098"/>
                <a:gd name="connsiteY1" fmla="*/ 0 h 297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98" h="2978573">
                  <a:moveTo>
                    <a:pt x="0" y="2978574"/>
                  </a:moveTo>
                  <a:lnTo>
                    <a:pt x="0" y="0"/>
                  </a:lnTo>
                </a:path>
              </a:pathLst>
            </a:custGeom>
            <a:noFill/>
            <a:ln w="12945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28F7256E-E539-D630-638C-089C7BBFBDCB}"/>
                </a:ext>
              </a:extLst>
            </p:cNvPr>
            <p:cNvSpPr/>
            <p:nvPr/>
          </p:nvSpPr>
          <p:spPr>
            <a:xfrm>
              <a:off x="6114994" y="66281"/>
              <a:ext cx="12098" cy="2978573"/>
            </a:xfrm>
            <a:custGeom>
              <a:avLst/>
              <a:gdLst>
                <a:gd name="connsiteX0" fmla="*/ 0 w 12098"/>
                <a:gd name="connsiteY0" fmla="*/ 2978574 h 2978573"/>
                <a:gd name="connsiteX1" fmla="*/ 0 w 12098"/>
                <a:gd name="connsiteY1" fmla="*/ 0 h 297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98" h="2978573">
                  <a:moveTo>
                    <a:pt x="0" y="2978574"/>
                  </a:moveTo>
                  <a:lnTo>
                    <a:pt x="0" y="0"/>
                  </a:lnTo>
                </a:path>
              </a:pathLst>
            </a:custGeom>
            <a:noFill/>
            <a:ln w="12945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684F49C9-8F23-A619-9F6E-B10F6315AD3D}"/>
                </a:ext>
              </a:extLst>
            </p:cNvPr>
            <p:cNvSpPr/>
            <p:nvPr/>
          </p:nvSpPr>
          <p:spPr>
            <a:xfrm>
              <a:off x="6932596" y="66281"/>
              <a:ext cx="12098" cy="2978573"/>
            </a:xfrm>
            <a:custGeom>
              <a:avLst/>
              <a:gdLst>
                <a:gd name="connsiteX0" fmla="*/ 0 w 12098"/>
                <a:gd name="connsiteY0" fmla="*/ 2978574 h 2978573"/>
                <a:gd name="connsiteX1" fmla="*/ 0 w 12098"/>
                <a:gd name="connsiteY1" fmla="*/ 0 h 297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98" h="2978573">
                  <a:moveTo>
                    <a:pt x="0" y="2978574"/>
                  </a:moveTo>
                  <a:lnTo>
                    <a:pt x="0" y="0"/>
                  </a:lnTo>
                </a:path>
              </a:pathLst>
            </a:custGeom>
            <a:noFill/>
            <a:ln w="12945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F089A1B9-B204-4160-E02B-22F13B3226E4}"/>
                </a:ext>
              </a:extLst>
            </p:cNvPr>
            <p:cNvSpPr/>
            <p:nvPr/>
          </p:nvSpPr>
          <p:spPr>
            <a:xfrm>
              <a:off x="7750077" y="66281"/>
              <a:ext cx="12098" cy="2978573"/>
            </a:xfrm>
            <a:custGeom>
              <a:avLst/>
              <a:gdLst>
                <a:gd name="connsiteX0" fmla="*/ 0 w 12098"/>
                <a:gd name="connsiteY0" fmla="*/ 2978574 h 2978573"/>
                <a:gd name="connsiteX1" fmla="*/ 0 w 12098"/>
                <a:gd name="connsiteY1" fmla="*/ 0 h 297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98" h="2978573">
                  <a:moveTo>
                    <a:pt x="0" y="2978574"/>
                  </a:moveTo>
                  <a:lnTo>
                    <a:pt x="0" y="0"/>
                  </a:lnTo>
                </a:path>
              </a:pathLst>
            </a:custGeom>
            <a:noFill/>
            <a:ln w="12945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77B7552-4BA8-48CC-86EE-F8F81609DE0B}"/>
                </a:ext>
              </a:extLst>
            </p:cNvPr>
            <p:cNvSpPr/>
            <p:nvPr/>
          </p:nvSpPr>
          <p:spPr>
            <a:xfrm>
              <a:off x="8567679" y="66281"/>
              <a:ext cx="12098" cy="2978573"/>
            </a:xfrm>
            <a:custGeom>
              <a:avLst/>
              <a:gdLst>
                <a:gd name="connsiteX0" fmla="*/ 0 w 12098"/>
                <a:gd name="connsiteY0" fmla="*/ 2978574 h 2978573"/>
                <a:gd name="connsiteX1" fmla="*/ 0 w 12098"/>
                <a:gd name="connsiteY1" fmla="*/ 0 h 297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98" h="2978573">
                  <a:moveTo>
                    <a:pt x="0" y="2978574"/>
                  </a:moveTo>
                  <a:lnTo>
                    <a:pt x="0" y="0"/>
                  </a:lnTo>
                </a:path>
              </a:pathLst>
            </a:custGeom>
            <a:noFill/>
            <a:ln w="12945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D1888D54-4ECD-B3C1-A2C0-B1B30E4A155F}"/>
                </a:ext>
              </a:extLst>
            </p:cNvPr>
            <p:cNvSpPr/>
            <p:nvPr/>
          </p:nvSpPr>
          <p:spPr>
            <a:xfrm>
              <a:off x="9385161" y="66281"/>
              <a:ext cx="12098" cy="2978573"/>
            </a:xfrm>
            <a:custGeom>
              <a:avLst/>
              <a:gdLst>
                <a:gd name="connsiteX0" fmla="*/ 0 w 12098"/>
                <a:gd name="connsiteY0" fmla="*/ 2978574 h 2978573"/>
                <a:gd name="connsiteX1" fmla="*/ 0 w 12098"/>
                <a:gd name="connsiteY1" fmla="*/ 0 h 297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98" h="2978573">
                  <a:moveTo>
                    <a:pt x="0" y="2978574"/>
                  </a:moveTo>
                  <a:lnTo>
                    <a:pt x="0" y="0"/>
                  </a:lnTo>
                </a:path>
              </a:pathLst>
            </a:custGeom>
            <a:noFill/>
            <a:ln w="12945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570817E6-AEEF-6EC5-4BB1-99161FC568E1}"/>
                </a:ext>
              </a:extLst>
            </p:cNvPr>
            <p:cNvSpPr/>
            <p:nvPr/>
          </p:nvSpPr>
          <p:spPr>
            <a:xfrm>
              <a:off x="2476918" y="2673047"/>
              <a:ext cx="735817" cy="236461"/>
            </a:xfrm>
            <a:custGeom>
              <a:avLst/>
              <a:gdLst>
                <a:gd name="connsiteX0" fmla="*/ 0 w 735817"/>
                <a:gd name="connsiteY0" fmla="*/ 0 h 236461"/>
                <a:gd name="connsiteX1" fmla="*/ 735818 w 735817"/>
                <a:gd name="connsiteY1" fmla="*/ 0 h 236461"/>
                <a:gd name="connsiteX2" fmla="*/ 735818 w 735817"/>
                <a:gd name="connsiteY2" fmla="*/ 236462 h 236461"/>
                <a:gd name="connsiteX3" fmla="*/ 0 w 735817"/>
                <a:gd name="connsiteY3" fmla="*/ 236462 h 23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817" h="236461">
                  <a:moveTo>
                    <a:pt x="0" y="0"/>
                  </a:moveTo>
                  <a:lnTo>
                    <a:pt x="735818" y="0"/>
                  </a:lnTo>
                  <a:lnTo>
                    <a:pt x="735818" y="236462"/>
                  </a:lnTo>
                  <a:lnTo>
                    <a:pt x="0" y="236462"/>
                  </a:lnTo>
                  <a:close/>
                </a:path>
              </a:pathLst>
            </a:custGeom>
            <a:solidFill>
              <a:srgbClr val="E18727"/>
            </a:solidFill>
            <a:ln w="12945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032B62F5-C985-4672-9FEF-61B31F21199E}"/>
                </a:ext>
              </a:extLst>
            </p:cNvPr>
            <p:cNvSpPr/>
            <p:nvPr/>
          </p:nvSpPr>
          <p:spPr>
            <a:xfrm>
              <a:off x="3294520" y="2673047"/>
              <a:ext cx="735817" cy="103172"/>
            </a:xfrm>
            <a:custGeom>
              <a:avLst/>
              <a:gdLst>
                <a:gd name="connsiteX0" fmla="*/ 0 w 735817"/>
                <a:gd name="connsiteY0" fmla="*/ 0 h 103172"/>
                <a:gd name="connsiteX1" fmla="*/ 735818 w 735817"/>
                <a:gd name="connsiteY1" fmla="*/ 0 h 103172"/>
                <a:gd name="connsiteX2" fmla="*/ 735818 w 735817"/>
                <a:gd name="connsiteY2" fmla="*/ 103172 h 103172"/>
                <a:gd name="connsiteX3" fmla="*/ 0 w 735817"/>
                <a:gd name="connsiteY3" fmla="*/ 103172 h 1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817" h="103172">
                  <a:moveTo>
                    <a:pt x="0" y="0"/>
                  </a:moveTo>
                  <a:lnTo>
                    <a:pt x="735818" y="0"/>
                  </a:lnTo>
                  <a:lnTo>
                    <a:pt x="735818" y="103172"/>
                  </a:lnTo>
                  <a:lnTo>
                    <a:pt x="0" y="103172"/>
                  </a:lnTo>
                  <a:close/>
                </a:path>
              </a:pathLst>
            </a:custGeom>
            <a:solidFill>
              <a:srgbClr val="E18727"/>
            </a:solidFill>
            <a:ln w="12945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F8F700A-19F4-4AAA-2CBD-BE7C1C397246}"/>
                </a:ext>
              </a:extLst>
            </p:cNvPr>
            <p:cNvSpPr/>
            <p:nvPr/>
          </p:nvSpPr>
          <p:spPr>
            <a:xfrm>
              <a:off x="4112002" y="2292773"/>
              <a:ext cx="735817" cy="380153"/>
            </a:xfrm>
            <a:custGeom>
              <a:avLst/>
              <a:gdLst>
                <a:gd name="connsiteX0" fmla="*/ 0 w 735817"/>
                <a:gd name="connsiteY0" fmla="*/ 0 h 380153"/>
                <a:gd name="connsiteX1" fmla="*/ 735818 w 735817"/>
                <a:gd name="connsiteY1" fmla="*/ 0 h 380153"/>
                <a:gd name="connsiteX2" fmla="*/ 735818 w 735817"/>
                <a:gd name="connsiteY2" fmla="*/ 380153 h 380153"/>
                <a:gd name="connsiteX3" fmla="*/ 0 w 735817"/>
                <a:gd name="connsiteY3" fmla="*/ 380153 h 380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817" h="380153">
                  <a:moveTo>
                    <a:pt x="0" y="0"/>
                  </a:moveTo>
                  <a:lnTo>
                    <a:pt x="735818" y="0"/>
                  </a:lnTo>
                  <a:lnTo>
                    <a:pt x="735818" y="380153"/>
                  </a:lnTo>
                  <a:lnTo>
                    <a:pt x="0" y="380153"/>
                  </a:lnTo>
                  <a:close/>
                </a:path>
              </a:pathLst>
            </a:custGeom>
            <a:solidFill>
              <a:srgbClr val="E18727"/>
            </a:solidFill>
            <a:ln w="12945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D4A461F4-F2FB-F57A-DCB4-FA4121AF09F8}"/>
                </a:ext>
              </a:extLst>
            </p:cNvPr>
            <p:cNvSpPr/>
            <p:nvPr/>
          </p:nvSpPr>
          <p:spPr>
            <a:xfrm>
              <a:off x="4929604" y="1938987"/>
              <a:ext cx="735817" cy="734060"/>
            </a:xfrm>
            <a:custGeom>
              <a:avLst/>
              <a:gdLst>
                <a:gd name="connsiteX0" fmla="*/ 0 w 735817"/>
                <a:gd name="connsiteY0" fmla="*/ 0 h 734060"/>
                <a:gd name="connsiteX1" fmla="*/ 735818 w 735817"/>
                <a:gd name="connsiteY1" fmla="*/ 0 h 734060"/>
                <a:gd name="connsiteX2" fmla="*/ 735818 w 735817"/>
                <a:gd name="connsiteY2" fmla="*/ 734060 h 734060"/>
                <a:gd name="connsiteX3" fmla="*/ 0 w 735817"/>
                <a:gd name="connsiteY3" fmla="*/ 734060 h 73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817" h="734060">
                  <a:moveTo>
                    <a:pt x="0" y="0"/>
                  </a:moveTo>
                  <a:lnTo>
                    <a:pt x="735818" y="0"/>
                  </a:lnTo>
                  <a:lnTo>
                    <a:pt x="735818" y="734060"/>
                  </a:lnTo>
                  <a:lnTo>
                    <a:pt x="0" y="734060"/>
                  </a:lnTo>
                  <a:close/>
                </a:path>
              </a:pathLst>
            </a:custGeom>
            <a:solidFill>
              <a:srgbClr val="E18727"/>
            </a:solidFill>
            <a:ln w="12945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34" name="Figura a mano libera: forma 33">
              <a:extLst>
                <a:ext uri="{FF2B5EF4-FFF2-40B4-BE49-F238E27FC236}">
                  <a16:creationId xmlns:a16="http://schemas.microsoft.com/office/drawing/2014/main" id="{15748DB8-C354-EC88-EE53-F3143BF79EAE}"/>
                </a:ext>
              </a:extLst>
            </p:cNvPr>
            <p:cNvSpPr/>
            <p:nvPr/>
          </p:nvSpPr>
          <p:spPr>
            <a:xfrm>
              <a:off x="5747085" y="1716314"/>
              <a:ext cx="735817" cy="956612"/>
            </a:xfrm>
            <a:custGeom>
              <a:avLst/>
              <a:gdLst>
                <a:gd name="connsiteX0" fmla="*/ 0 w 735817"/>
                <a:gd name="connsiteY0" fmla="*/ 0 h 956612"/>
                <a:gd name="connsiteX1" fmla="*/ 735818 w 735817"/>
                <a:gd name="connsiteY1" fmla="*/ 0 h 956612"/>
                <a:gd name="connsiteX2" fmla="*/ 735818 w 735817"/>
                <a:gd name="connsiteY2" fmla="*/ 956612 h 956612"/>
                <a:gd name="connsiteX3" fmla="*/ 0 w 735817"/>
                <a:gd name="connsiteY3" fmla="*/ 956612 h 956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817" h="956612">
                  <a:moveTo>
                    <a:pt x="0" y="0"/>
                  </a:moveTo>
                  <a:lnTo>
                    <a:pt x="735818" y="0"/>
                  </a:lnTo>
                  <a:lnTo>
                    <a:pt x="735818" y="956612"/>
                  </a:lnTo>
                  <a:lnTo>
                    <a:pt x="0" y="956612"/>
                  </a:lnTo>
                  <a:close/>
                </a:path>
              </a:pathLst>
            </a:custGeom>
            <a:solidFill>
              <a:srgbClr val="E18727"/>
            </a:solidFill>
            <a:ln w="12945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51C8F6B9-0578-9508-6EA7-06435B49D1FD}"/>
                </a:ext>
              </a:extLst>
            </p:cNvPr>
            <p:cNvSpPr/>
            <p:nvPr/>
          </p:nvSpPr>
          <p:spPr>
            <a:xfrm>
              <a:off x="6564687" y="1025434"/>
              <a:ext cx="735817" cy="1647613"/>
            </a:xfrm>
            <a:custGeom>
              <a:avLst/>
              <a:gdLst>
                <a:gd name="connsiteX0" fmla="*/ 0 w 735817"/>
                <a:gd name="connsiteY0" fmla="*/ 0 h 1647613"/>
                <a:gd name="connsiteX1" fmla="*/ 735818 w 735817"/>
                <a:gd name="connsiteY1" fmla="*/ 0 h 1647613"/>
                <a:gd name="connsiteX2" fmla="*/ 735818 w 735817"/>
                <a:gd name="connsiteY2" fmla="*/ 1647613 h 1647613"/>
                <a:gd name="connsiteX3" fmla="*/ 0 w 735817"/>
                <a:gd name="connsiteY3" fmla="*/ 1647613 h 1647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817" h="1647613">
                  <a:moveTo>
                    <a:pt x="0" y="0"/>
                  </a:moveTo>
                  <a:lnTo>
                    <a:pt x="735818" y="0"/>
                  </a:lnTo>
                  <a:lnTo>
                    <a:pt x="735818" y="1647613"/>
                  </a:lnTo>
                  <a:lnTo>
                    <a:pt x="0" y="1647613"/>
                  </a:lnTo>
                  <a:close/>
                </a:path>
              </a:pathLst>
            </a:custGeom>
            <a:solidFill>
              <a:srgbClr val="E18727"/>
            </a:solidFill>
            <a:ln w="12945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FC03595A-E3AE-BFC3-63B7-3D688F50799A}"/>
                </a:ext>
              </a:extLst>
            </p:cNvPr>
            <p:cNvSpPr/>
            <p:nvPr/>
          </p:nvSpPr>
          <p:spPr>
            <a:xfrm>
              <a:off x="7382168" y="1868351"/>
              <a:ext cx="735817" cy="804575"/>
            </a:xfrm>
            <a:custGeom>
              <a:avLst/>
              <a:gdLst>
                <a:gd name="connsiteX0" fmla="*/ 0 w 735817"/>
                <a:gd name="connsiteY0" fmla="*/ 0 h 804575"/>
                <a:gd name="connsiteX1" fmla="*/ 735818 w 735817"/>
                <a:gd name="connsiteY1" fmla="*/ 0 h 804575"/>
                <a:gd name="connsiteX2" fmla="*/ 735818 w 735817"/>
                <a:gd name="connsiteY2" fmla="*/ 804575 h 804575"/>
                <a:gd name="connsiteX3" fmla="*/ 0 w 735817"/>
                <a:gd name="connsiteY3" fmla="*/ 804575 h 80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817" h="804575">
                  <a:moveTo>
                    <a:pt x="0" y="0"/>
                  </a:moveTo>
                  <a:lnTo>
                    <a:pt x="735818" y="0"/>
                  </a:lnTo>
                  <a:lnTo>
                    <a:pt x="735818" y="804575"/>
                  </a:lnTo>
                  <a:lnTo>
                    <a:pt x="0" y="804575"/>
                  </a:lnTo>
                  <a:close/>
                </a:path>
              </a:pathLst>
            </a:custGeom>
            <a:solidFill>
              <a:srgbClr val="E18727"/>
            </a:solidFill>
            <a:ln w="12945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8F31F616-3404-72DC-3B53-4517A192388D}"/>
                </a:ext>
              </a:extLst>
            </p:cNvPr>
            <p:cNvSpPr/>
            <p:nvPr/>
          </p:nvSpPr>
          <p:spPr>
            <a:xfrm>
              <a:off x="8199771" y="771918"/>
              <a:ext cx="735817" cy="1901008"/>
            </a:xfrm>
            <a:custGeom>
              <a:avLst/>
              <a:gdLst>
                <a:gd name="connsiteX0" fmla="*/ 0 w 735817"/>
                <a:gd name="connsiteY0" fmla="*/ 0 h 1901008"/>
                <a:gd name="connsiteX1" fmla="*/ 735818 w 735817"/>
                <a:gd name="connsiteY1" fmla="*/ 0 h 1901008"/>
                <a:gd name="connsiteX2" fmla="*/ 735818 w 735817"/>
                <a:gd name="connsiteY2" fmla="*/ 1901009 h 1901008"/>
                <a:gd name="connsiteX3" fmla="*/ 0 w 735817"/>
                <a:gd name="connsiteY3" fmla="*/ 1901009 h 1901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817" h="1901008">
                  <a:moveTo>
                    <a:pt x="0" y="0"/>
                  </a:moveTo>
                  <a:lnTo>
                    <a:pt x="735818" y="0"/>
                  </a:lnTo>
                  <a:lnTo>
                    <a:pt x="735818" y="1901009"/>
                  </a:lnTo>
                  <a:lnTo>
                    <a:pt x="0" y="1901009"/>
                  </a:lnTo>
                  <a:close/>
                </a:path>
              </a:pathLst>
            </a:custGeom>
            <a:solidFill>
              <a:srgbClr val="E18727"/>
            </a:solidFill>
            <a:ln w="12945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D439E3F2-4B81-371A-0238-7809BCB5E972}"/>
                </a:ext>
              </a:extLst>
            </p:cNvPr>
            <p:cNvSpPr/>
            <p:nvPr/>
          </p:nvSpPr>
          <p:spPr>
            <a:xfrm>
              <a:off x="9017252" y="1325033"/>
              <a:ext cx="735817" cy="1348014"/>
            </a:xfrm>
            <a:custGeom>
              <a:avLst/>
              <a:gdLst>
                <a:gd name="connsiteX0" fmla="*/ 0 w 735817"/>
                <a:gd name="connsiteY0" fmla="*/ 0 h 1348014"/>
                <a:gd name="connsiteX1" fmla="*/ 735818 w 735817"/>
                <a:gd name="connsiteY1" fmla="*/ 0 h 1348014"/>
                <a:gd name="connsiteX2" fmla="*/ 735818 w 735817"/>
                <a:gd name="connsiteY2" fmla="*/ 1348014 h 1348014"/>
                <a:gd name="connsiteX3" fmla="*/ 0 w 735817"/>
                <a:gd name="connsiteY3" fmla="*/ 1348014 h 1348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817" h="1348014">
                  <a:moveTo>
                    <a:pt x="0" y="0"/>
                  </a:moveTo>
                  <a:lnTo>
                    <a:pt x="735818" y="0"/>
                  </a:lnTo>
                  <a:lnTo>
                    <a:pt x="735818" y="1348014"/>
                  </a:lnTo>
                  <a:lnTo>
                    <a:pt x="0" y="1348014"/>
                  </a:lnTo>
                  <a:close/>
                </a:path>
              </a:pathLst>
            </a:custGeom>
            <a:solidFill>
              <a:srgbClr val="E18727"/>
            </a:solidFill>
            <a:ln w="12945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E4471F19-B991-2FAF-4644-FC94E9C4FFA1}"/>
                </a:ext>
              </a:extLst>
            </p:cNvPr>
            <p:cNvSpPr/>
            <p:nvPr/>
          </p:nvSpPr>
          <p:spPr>
            <a:xfrm>
              <a:off x="2844827" y="201627"/>
              <a:ext cx="6540333" cy="1169488"/>
            </a:xfrm>
            <a:custGeom>
              <a:avLst/>
              <a:gdLst>
                <a:gd name="connsiteX0" fmla="*/ 0 w 6540333"/>
                <a:gd name="connsiteY0" fmla="*/ 1169489 h 1169488"/>
                <a:gd name="connsiteX1" fmla="*/ 817602 w 6540333"/>
                <a:gd name="connsiteY1" fmla="*/ 553599 h 1169488"/>
                <a:gd name="connsiteX2" fmla="*/ 1635084 w 6540333"/>
                <a:gd name="connsiteY2" fmla="*/ 309396 h 1169488"/>
                <a:gd name="connsiteX3" fmla="*/ 2452686 w 6540333"/>
                <a:gd name="connsiteY3" fmla="*/ 209610 h 1169488"/>
                <a:gd name="connsiteX4" fmla="*/ 3270167 w 6540333"/>
                <a:gd name="connsiteY4" fmla="*/ 148288 h 1169488"/>
                <a:gd name="connsiteX5" fmla="*/ 4087769 w 6540333"/>
                <a:gd name="connsiteY5" fmla="*/ 100874 h 1169488"/>
                <a:gd name="connsiteX6" fmla="*/ 4905250 w 6540333"/>
                <a:gd name="connsiteY6" fmla="*/ 58299 h 1169488"/>
                <a:gd name="connsiteX7" fmla="*/ 5722852 w 6540333"/>
                <a:gd name="connsiteY7" fmla="*/ 32657 h 1169488"/>
                <a:gd name="connsiteX8" fmla="*/ 6540334 w 6540333"/>
                <a:gd name="connsiteY8" fmla="*/ 0 h 116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40333" h="1169488">
                  <a:moveTo>
                    <a:pt x="0" y="1169489"/>
                  </a:moveTo>
                  <a:lnTo>
                    <a:pt x="817602" y="553599"/>
                  </a:lnTo>
                  <a:lnTo>
                    <a:pt x="1635084" y="309396"/>
                  </a:lnTo>
                  <a:lnTo>
                    <a:pt x="2452686" y="209610"/>
                  </a:lnTo>
                  <a:lnTo>
                    <a:pt x="3270167" y="148288"/>
                  </a:lnTo>
                  <a:lnTo>
                    <a:pt x="4087769" y="100874"/>
                  </a:lnTo>
                  <a:lnTo>
                    <a:pt x="4905250" y="58299"/>
                  </a:lnTo>
                  <a:lnTo>
                    <a:pt x="5722852" y="32657"/>
                  </a:lnTo>
                  <a:lnTo>
                    <a:pt x="6540334" y="0"/>
                  </a:lnTo>
                </a:path>
              </a:pathLst>
            </a:custGeom>
            <a:noFill/>
            <a:ln w="12945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</p:grpSp>
      <p:grpSp>
        <p:nvGrpSpPr>
          <p:cNvPr id="40" name="Elemento grafico 4">
            <a:extLst>
              <a:ext uri="{FF2B5EF4-FFF2-40B4-BE49-F238E27FC236}">
                <a16:creationId xmlns:a16="http://schemas.microsoft.com/office/drawing/2014/main" id="{711F24BD-F4F9-9DB2-3B3C-DE30FDBEDFDC}"/>
              </a:ext>
            </a:extLst>
          </p:cNvPr>
          <p:cNvGrpSpPr/>
          <p:nvPr/>
        </p:nvGrpSpPr>
        <p:grpSpPr>
          <a:xfrm>
            <a:off x="55089" y="808083"/>
            <a:ext cx="9008349" cy="2324372"/>
            <a:chOff x="64906" y="-21167"/>
            <a:chExt cx="12011132" cy="3099162"/>
          </a:xfrm>
        </p:grpSpPr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D3FBEAC9-FC69-9CEA-3956-2C4CD8BA3C73}"/>
                </a:ext>
              </a:extLst>
            </p:cNvPr>
            <p:cNvSpPr txBox="1"/>
            <p:nvPr/>
          </p:nvSpPr>
          <p:spPr>
            <a:xfrm>
              <a:off x="1943449" y="2534480"/>
              <a:ext cx="468504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900">
                  <a:ln/>
                  <a:solidFill>
                    <a:srgbClr val="4D4D4D"/>
                  </a:solidFill>
                  <a:latin typeface="Arial"/>
                  <a:cs typeface="Arial"/>
                  <a:sym typeface="Arial"/>
                  <a:rtl val="0"/>
                </a:rPr>
                <a:t>0%</a:t>
              </a:r>
            </a:p>
          </p:txBody>
        </p: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363F862F-79D5-C641-5FA4-7994D1E3DBC8}"/>
                </a:ext>
              </a:extLst>
            </p:cNvPr>
            <p:cNvSpPr txBox="1"/>
            <p:nvPr/>
          </p:nvSpPr>
          <p:spPr>
            <a:xfrm>
              <a:off x="1882957" y="1916535"/>
              <a:ext cx="55399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900">
                  <a:ln/>
                  <a:solidFill>
                    <a:srgbClr val="4D4D4D"/>
                  </a:solidFill>
                  <a:latin typeface="Arial"/>
                  <a:cs typeface="Arial"/>
                  <a:sym typeface="Arial"/>
                  <a:rtl val="0"/>
                </a:rPr>
                <a:t>25%</a:t>
              </a:r>
            </a:p>
          </p:txBody>
        </p:sp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7496CF46-A1C9-1027-11F0-479713E336D3}"/>
                </a:ext>
              </a:extLst>
            </p:cNvPr>
            <p:cNvSpPr txBox="1"/>
            <p:nvPr/>
          </p:nvSpPr>
          <p:spPr>
            <a:xfrm>
              <a:off x="1882957" y="1298711"/>
              <a:ext cx="55399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900">
                  <a:ln/>
                  <a:solidFill>
                    <a:srgbClr val="4D4D4D"/>
                  </a:solidFill>
                  <a:latin typeface="Arial"/>
                  <a:cs typeface="Arial"/>
                  <a:sym typeface="Arial"/>
                  <a:rtl val="0"/>
                </a:rPr>
                <a:t>50%</a:t>
              </a:r>
            </a:p>
          </p:txBody>
        </p:sp>
        <p:sp>
          <p:nvSpPr>
            <p:cNvPr id="44" name="CasellaDiTesto 43">
              <a:extLst>
                <a:ext uri="{FF2B5EF4-FFF2-40B4-BE49-F238E27FC236}">
                  <a16:creationId xmlns:a16="http://schemas.microsoft.com/office/drawing/2014/main" id="{C2FF0142-EC1D-0D3C-559F-6B26484DDB4E}"/>
                </a:ext>
              </a:extLst>
            </p:cNvPr>
            <p:cNvSpPr txBox="1"/>
            <p:nvPr/>
          </p:nvSpPr>
          <p:spPr>
            <a:xfrm>
              <a:off x="1882957" y="680886"/>
              <a:ext cx="55399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900">
                  <a:ln/>
                  <a:solidFill>
                    <a:srgbClr val="4D4D4D"/>
                  </a:solidFill>
                  <a:latin typeface="Arial"/>
                  <a:cs typeface="Arial"/>
                  <a:sym typeface="Arial"/>
                  <a:rtl val="0"/>
                </a:rPr>
                <a:t>75%</a:t>
              </a:r>
            </a:p>
          </p:txBody>
        </p:sp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572319B3-D850-F08A-58A1-2E9FAD6F90C4}"/>
                </a:ext>
              </a:extLst>
            </p:cNvPr>
            <p:cNvSpPr txBox="1"/>
            <p:nvPr/>
          </p:nvSpPr>
          <p:spPr>
            <a:xfrm>
              <a:off x="1822465" y="63061"/>
              <a:ext cx="639491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900" dirty="0">
                  <a:ln/>
                  <a:solidFill>
                    <a:srgbClr val="4D4D4D"/>
                  </a:solidFill>
                  <a:latin typeface="Arial"/>
                  <a:cs typeface="Arial"/>
                  <a:sym typeface="Arial"/>
                  <a:rtl val="0"/>
                </a:rPr>
                <a:t>100%</a:t>
              </a:r>
            </a:p>
          </p:txBody>
        </p:sp>
        <p:sp>
          <p:nvSpPr>
            <p:cNvPr id="46" name="Figura a mano libera: forma 45">
              <a:extLst>
                <a:ext uri="{FF2B5EF4-FFF2-40B4-BE49-F238E27FC236}">
                  <a16:creationId xmlns:a16="http://schemas.microsoft.com/office/drawing/2014/main" id="{F449A9CC-5B89-AAD5-726B-5F3212D20142}"/>
                </a:ext>
              </a:extLst>
            </p:cNvPr>
            <p:cNvSpPr/>
            <p:nvPr/>
          </p:nvSpPr>
          <p:spPr>
            <a:xfrm>
              <a:off x="2321213" y="2673047"/>
              <a:ext cx="33149" cy="12095"/>
            </a:xfrm>
            <a:custGeom>
              <a:avLst/>
              <a:gdLst>
                <a:gd name="connsiteX0" fmla="*/ 0 w 33149"/>
                <a:gd name="connsiteY0" fmla="*/ 0 h 12095"/>
                <a:gd name="connsiteX1" fmla="*/ 33149 w 33149"/>
                <a:gd name="connsiteY1" fmla="*/ 0 h 1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149" h="12095">
                  <a:moveTo>
                    <a:pt x="0" y="0"/>
                  </a:moveTo>
                  <a:lnTo>
                    <a:pt x="33149" y="0"/>
                  </a:lnTo>
                </a:path>
              </a:pathLst>
            </a:custGeom>
            <a:noFill/>
            <a:ln w="12945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47" name="Figura a mano libera: forma 46">
              <a:extLst>
                <a:ext uri="{FF2B5EF4-FFF2-40B4-BE49-F238E27FC236}">
                  <a16:creationId xmlns:a16="http://schemas.microsoft.com/office/drawing/2014/main" id="{FC585371-F3EB-37C2-95E7-AD26B32BE915}"/>
                </a:ext>
              </a:extLst>
            </p:cNvPr>
            <p:cNvSpPr/>
            <p:nvPr/>
          </p:nvSpPr>
          <p:spPr>
            <a:xfrm>
              <a:off x="2321213" y="2055101"/>
              <a:ext cx="33149" cy="12095"/>
            </a:xfrm>
            <a:custGeom>
              <a:avLst/>
              <a:gdLst>
                <a:gd name="connsiteX0" fmla="*/ 0 w 33149"/>
                <a:gd name="connsiteY0" fmla="*/ 0 h 12095"/>
                <a:gd name="connsiteX1" fmla="*/ 33149 w 33149"/>
                <a:gd name="connsiteY1" fmla="*/ 0 h 1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149" h="12095">
                  <a:moveTo>
                    <a:pt x="0" y="0"/>
                  </a:moveTo>
                  <a:lnTo>
                    <a:pt x="33149" y="0"/>
                  </a:lnTo>
                </a:path>
              </a:pathLst>
            </a:custGeom>
            <a:noFill/>
            <a:ln w="12945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48" name="Figura a mano libera: forma 47">
              <a:extLst>
                <a:ext uri="{FF2B5EF4-FFF2-40B4-BE49-F238E27FC236}">
                  <a16:creationId xmlns:a16="http://schemas.microsoft.com/office/drawing/2014/main" id="{B54D15EF-1418-9BF2-7E77-75B8827F5243}"/>
                </a:ext>
              </a:extLst>
            </p:cNvPr>
            <p:cNvSpPr/>
            <p:nvPr/>
          </p:nvSpPr>
          <p:spPr>
            <a:xfrm>
              <a:off x="2321213" y="1437277"/>
              <a:ext cx="33149" cy="12095"/>
            </a:xfrm>
            <a:custGeom>
              <a:avLst/>
              <a:gdLst>
                <a:gd name="connsiteX0" fmla="*/ 0 w 33149"/>
                <a:gd name="connsiteY0" fmla="*/ 0 h 12095"/>
                <a:gd name="connsiteX1" fmla="*/ 33149 w 33149"/>
                <a:gd name="connsiteY1" fmla="*/ 0 h 1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149" h="12095">
                  <a:moveTo>
                    <a:pt x="0" y="0"/>
                  </a:moveTo>
                  <a:lnTo>
                    <a:pt x="33149" y="0"/>
                  </a:lnTo>
                </a:path>
              </a:pathLst>
            </a:custGeom>
            <a:noFill/>
            <a:ln w="12945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49" name="Figura a mano libera: forma 48">
              <a:extLst>
                <a:ext uri="{FF2B5EF4-FFF2-40B4-BE49-F238E27FC236}">
                  <a16:creationId xmlns:a16="http://schemas.microsoft.com/office/drawing/2014/main" id="{0AE1964F-E666-5E77-1719-A788735DA8FD}"/>
                </a:ext>
              </a:extLst>
            </p:cNvPr>
            <p:cNvSpPr/>
            <p:nvPr/>
          </p:nvSpPr>
          <p:spPr>
            <a:xfrm>
              <a:off x="2321213" y="819452"/>
              <a:ext cx="33149" cy="12095"/>
            </a:xfrm>
            <a:custGeom>
              <a:avLst/>
              <a:gdLst>
                <a:gd name="connsiteX0" fmla="*/ 0 w 33149"/>
                <a:gd name="connsiteY0" fmla="*/ 0 h 12095"/>
                <a:gd name="connsiteX1" fmla="*/ 33149 w 33149"/>
                <a:gd name="connsiteY1" fmla="*/ 0 h 1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149" h="12095">
                  <a:moveTo>
                    <a:pt x="0" y="0"/>
                  </a:moveTo>
                  <a:lnTo>
                    <a:pt x="33149" y="0"/>
                  </a:lnTo>
                </a:path>
              </a:pathLst>
            </a:custGeom>
            <a:noFill/>
            <a:ln w="12945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50" name="Figura a mano libera: forma 49">
              <a:extLst>
                <a:ext uri="{FF2B5EF4-FFF2-40B4-BE49-F238E27FC236}">
                  <a16:creationId xmlns:a16="http://schemas.microsoft.com/office/drawing/2014/main" id="{8EFF2A3F-C14D-77C4-7FC4-C2105A7A57D4}"/>
                </a:ext>
              </a:extLst>
            </p:cNvPr>
            <p:cNvSpPr/>
            <p:nvPr/>
          </p:nvSpPr>
          <p:spPr>
            <a:xfrm>
              <a:off x="2321213" y="201627"/>
              <a:ext cx="33149" cy="12095"/>
            </a:xfrm>
            <a:custGeom>
              <a:avLst/>
              <a:gdLst>
                <a:gd name="connsiteX0" fmla="*/ 0 w 33149"/>
                <a:gd name="connsiteY0" fmla="*/ 0 h 12095"/>
                <a:gd name="connsiteX1" fmla="*/ 33149 w 33149"/>
                <a:gd name="connsiteY1" fmla="*/ 0 h 1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149" h="12095">
                  <a:moveTo>
                    <a:pt x="0" y="0"/>
                  </a:moveTo>
                  <a:lnTo>
                    <a:pt x="33149" y="0"/>
                  </a:lnTo>
                </a:path>
              </a:pathLst>
            </a:custGeom>
            <a:noFill/>
            <a:ln w="12945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51" name="Figura a mano libera: forma 50">
              <a:extLst>
                <a:ext uri="{FF2B5EF4-FFF2-40B4-BE49-F238E27FC236}">
                  <a16:creationId xmlns:a16="http://schemas.microsoft.com/office/drawing/2014/main" id="{32560DE6-F63A-BA02-D568-4588A23504C2}"/>
                </a:ext>
              </a:extLst>
            </p:cNvPr>
            <p:cNvSpPr/>
            <p:nvPr/>
          </p:nvSpPr>
          <p:spPr>
            <a:xfrm>
              <a:off x="9875625" y="2672079"/>
              <a:ext cx="33149" cy="12095"/>
            </a:xfrm>
            <a:custGeom>
              <a:avLst/>
              <a:gdLst>
                <a:gd name="connsiteX0" fmla="*/ 0 w 33149"/>
                <a:gd name="connsiteY0" fmla="*/ 0 h 12095"/>
                <a:gd name="connsiteX1" fmla="*/ 33150 w 33149"/>
                <a:gd name="connsiteY1" fmla="*/ 0 h 1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149" h="12095">
                  <a:moveTo>
                    <a:pt x="0" y="0"/>
                  </a:moveTo>
                  <a:lnTo>
                    <a:pt x="33150" y="0"/>
                  </a:lnTo>
                </a:path>
              </a:pathLst>
            </a:custGeom>
            <a:noFill/>
            <a:ln w="12945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52" name="Figura a mano libera: forma 51">
              <a:extLst>
                <a:ext uri="{FF2B5EF4-FFF2-40B4-BE49-F238E27FC236}">
                  <a16:creationId xmlns:a16="http://schemas.microsoft.com/office/drawing/2014/main" id="{045048F5-5895-DE5C-DD88-F30D0034B5FA}"/>
                </a:ext>
              </a:extLst>
            </p:cNvPr>
            <p:cNvSpPr/>
            <p:nvPr/>
          </p:nvSpPr>
          <p:spPr>
            <a:xfrm>
              <a:off x="9875625" y="2180166"/>
              <a:ext cx="33149" cy="12095"/>
            </a:xfrm>
            <a:custGeom>
              <a:avLst/>
              <a:gdLst>
                <a:gd name="connsiteX0" fmla="*/ 0 w 33149"/>
                <a:gd name="connsiteY0" fmla="*/ 0 h 12095"/>
                <a:gd name="connsiteX1" fmla="*/ 33150 w 33149"/>
                <a:gd name="connsiteY1" fmla="*/ 0 h 1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149" h="12095">
                  <a:moveTo>
                    <a:pt x="0" y="0"/>
                  </a:moveTo>
                  <a:lnTo>
                    <a:pt x="33150" y="0"/>
                  </a:lnTo>
                </a:path>
              </a:pathLst>
            </a:custGeom>
            <a:noFill/>
            <a:ln w="12945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53" name="Figura a mano libera: forma 52">
              <a:extLst>
                <a:ext uri="{FF2B5EF4-FFF2-40B4-BE49-F238E27FC236}">
                  <a16:creationId xmlns:a16="http://schemas.microsoft.com/office/drawing/2014/main" id="{E470439C-8E18-11FE-435F-85B7CD292474}"/>
                </a:ext>
              </a:extLst>
            </p:cNvPr>
            <p:cNvSpPr/>
            <p:nvPr/>
          </p:nvSpPr>
          <p:spPr>
            <a:xfrm>
              <a:off x="9875625" y="1685229"/>
              <a:ext cx="33149" cy="12095"/>
            </a:xfrm>
            <a:custGeom>
              <a:avLst/>
              <a:gdLst>
                <a:gd name="connsiteX0" fmla="*/ 0 w 33149"/>
                <a:gd name="connsiteY0" fmla="*/ 0 h 12095"/>
                <a:gd name="connsiteX1" fmla="*/ 33150 w 33149"/>
                <a:gd name="connsiteY1" fmla="*/ 0 h 1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149" h="12095">
                  <a:moveTo>
                    <a:pt x="0" y="0"/>
                  </a:moveTo>
                  <a:lnTo>
                    <a:pt x="33150" y="0"/>
                  </a:lnTo>
                </a:path>
              </a:pathLst>
            </a:custGeom>
            <a:noFill/>
            <a:ln w="12945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54" name="Figura a mano libera: forma 53">
              <a:extLst>
                <a:ext uri="{FF2B5EF4-FFF2-40B4-BE49-F238E27FC236}">
                  <a16:creationId xmlns:a16="http://schemas.microsoft.com/office/drawing/2014/main" id="{B0F3D225-B6C1-C813-23EB-0E2A99679045}"/>
                </a:ext>
              </a:extLst>
            </p:cNvPr>
            <p:cNvSpPr/>
            <p:nvPr/>
          </p:nvSpPr>
          <p:spPr>
            <a:xfrm>
              <a:off x="9875625" y="1190292"/>
              <a:ext cx="33149" cy="12095"/>
            </a:xfrm>
            <a:custGeom>
              <a:avLst/>
              <a:gdLst>
                <a:gd name="connsiteX0" fmla="*/ 0 w 33149"/>
                <a:gd name="connsiteY0" fmla="*/ 0 h 12095"/>
                <a:gd name="connsiteX1" fmla="*/ 33150 w 33149"/>
                <a:gd name="connsiteY1" fmla="*/ 0 h 1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149" h="12095">
                  <a:moveTo>
                    <a:pt x="0" y="0"/>
                  </a:moveTo>
                  <a:lnTo>
                    <a:pt x="33150" y="0"/>
                  </a:lnTo>
                </a:path>
              </a:pathLst>
            </a:custGeom>
            <a:noFill/>
            <a:ln w="12945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55" name="Figura a mano libera: forma 54">
              <a:extLst>
                <a:ext uri="{FF2B5EF4-FFF2-40B4-BE49-F238E27FC236}">
                  <a16:creationId xmlns:a16="http://schemas.microsoft.com/office/drawing/2014/main" id="{52339477-76B8-0E65-264B-27FB4C6E2AF9}"/>
                </a:ext>
              </a:extLst>
            </p:cNvPr>
            <p:cNvSpPr/>
            <p:nvPr/>
          </p:nvSpPr>
          <p:spPr>
            <a:xfrm>
              <a:off x="9875625" y="695355"/>
              <a:ext cx="33149" cy="12095"/>
            </a:xfrm>
            <a:custGeom>
              <a:avLst/>
              <a:gdLst>
                <a:gd name="connsiteX0" fmla="*/ 0 w 33149"/>
                <a:gd name="connsiteY0" fmla="*/ 0 h 12095"/>
                <a:gd name="connsiteX1" fmla="*/ 33150 w 33149"/>
                <a:gd name="connsiteY1" fmla="*/ 0 h 1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149" h="12095">
                  <a:moveTo>
                    <a:pt x="0" y="0"/>
                  </a:moveTo>
                  <a:lnTo>
                    <a:pt x="33150" y="0"/>
                  </a:lnTo>
                </a:path>
              </a:pathLst>
            </a:custGeom>
            <a:noFill/>
            <a:ln w="12945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56" name="Figura a mano libera: forma 55">
              <a:extLst>
                <a:ext uri="{FF2B5EF4-FFF2-40B4-BE49-F238E27FC236}">
                  <a16:creationId xmlns:a16="http://schemas.microsoft.com/office/drawing/2014/main" id="{1333EEEC-D948-C78A-C85C-3A960CD75BB9}"/>
                </a:ext>
              </a:extLst>
            </p:cNvPr>
            <p:cNvSpPr/>
            <p:nvPr/>
          </p:nvSpPr>
          <p:spPr>
            <a:xfrm>
              <a:off x="9875625" y="200418"/>
              <a:ext cx="33149" cy="12095"/>
            </a:xfrm>
            <a:custGeom>
              <a:avLst/>
              <a:gdLst>
                <a:gd name="connsiteX0" fmla="*/ 0 w 33149"/>
                <a:gd name="connsiteY0" fmla="*/ 0 h 12095"/>
                <a:gd name="connsiteX1" fmla="*/ 33150 w 33149"/>
                <a:gd name="connsiteY1" fmla="*/ 0 h 1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149" h="12095">
                  <a:moveTo>
                    <a:pt x="0" y="0"/>
                  </a:moveTo>
                  <a:lnTo>
                    <a:pt x="33150" y="0"/>
                  </a:lnTo>
                </a:path>
              </a:pathLst>
            </a:custGeom>
            <a:noFill/>
            <a:ln w="12945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57" name="CasellaDiTesto 56">
              <a:extLst>
                <a:ext uri="{FF2B5EF4-FFF2-40B4-BE49-F238E27FC236}">
                  <a16:creationId xmlns:a16="http://schemas.microsoft.com/office/drawing/2014/main" id="{7972A2DB-354F-006E-3F44-DD96AEC2EBE5}"/>
                </a:ext>
              </a:extLst>
            </p:cNvPr>
            <p:cNvSpPr txBox="1"/>
            <p:nvPr/>
          </p:nvSpPr>
          <p:spPr>
            <a:xfrm>
              <a:off x="9861042" y="2533514"/>
              <a:ext cx="468504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900" dirty="0">
                  <a:ln/>
                  <a:solidFill>
                    <a:srgbClr val="4D4D4D"/>
                  </a:solidFill>
                  <a:latin typeface="Arial"/>
                  <a:cs typeface="Arial"/>
                  <a:sym typeface="Arial"/>
                  <a:rtl val="0"/>
                </a:rPr>
                <a:t>0%</a:t>
              </a:r>
            </a:p>
          </p:txBody>
        </p:sp>
        <p:sp>
          <p:nvSpPr>
            <p:cNvPr id="58" name="CasellaDiTesto 57">
              <a:extLst>
                <a:ext uri="{FF2B5EF4-FFF2-40B4-BE49-F238E27FC236}">
                  <a16:creationId xmlns:a16="http://schemas.microsoft.com/office/drawing/2014/main" id="{99B93B6B-651A-D3C3-9CDD-55582B3D2E39}"/>
                </a:ext>
              </a:extLst>
            </p:cNvPr>
            <p:cNvSpPr txBox="1"/>
            <p:nvPr/>
          </p:nvSpPr>
          <p:spPr>
            <a:xfrm>
              <a:off x="9861042" y="2041601"/>
              <a:ext cx="55399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900">
                  <a:ln/>
                  <a:solidFill>
                    <a:srgbClr val="4D4D4D"/>
                  </a:solidFill>
                  <a:latin typeface="Arial"/>
                  <a:cs typeface="Arial"/>
                  <a:sym typeface="Arial"/>
                  <a:rtl val="0"/>
                </a:rPr>
                <a:t>10%</a:t>
              </a:r>
            </a:p>
          </p:txBody>
        </p:sp>
        <p:sp>
          <p:nvSpPr>
            <p:cNvPr id="59" name="CasellaDiTesto 58">
              <a:extLst>
                <a:ext uri="{FF2B5EF4-FFF2-40B4-BE49-F238E27FC236}">
                  <a16:creationId xmlns:a16="http://schemas.microsoft.com/office/drawing/2014/main" id="{DA8B45AF-8218-207E-F342-5693BC2BF287}"/>
                </a:ext>
              </a:extLst>
            </p:cNvPr>
            <p:cNvSpPr txBox="1"/>
            <p:nvPr/>
          </p:nvSpPr>
          <p:spPr>
            <a:xfrm>
              <a:off x="9861042" y="1546663"/>
              <a:ext cx="55399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900">
                  <a:ln/>
                  <a:solidFill>
                    <a:srgbClr val="4D4D4D"/>
                  </a:solidFill>
                  <a:latin typeface="Arial"/>
                  <a:cs typeface="Arial"/>
                  <a:sym typeface="Arial"/>
                  <a:rtl val="0"/>
                </a:rPr>
                <a:t>20%</a:t>
              </a:r>
            </a:p>
          </p:txBody>
        </p:sp>
        <p:sp>
          <p:nvSpPr>
            <p:cNvPr id="60" name="CasellaDiTesto 59">
              <a:extLst>
                <a:ext uri="{FF2B5EF4-FFF2-40B4-BE49-F238E27FC236}">
                  <a16:creationId xmlns:a16="http://schemas.microsoft.com/office/drawing/2014/main" id="{536B0605-EEB6-A0DE-B7E8-4338585FC188}"/>
                </a:ext>
              </a:extLst>
            </p:cNvPr>
            <p:cNvSpPr txBox="1"/>
            <p:nvPr/>
          </p:nvSpPr>
          <p:spPr>
            <a:xfrm>
              <a:off x="9861042" y="1051726"/>
              <a:ext cx="55399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900">
                  <a:ln/>
                  <a:solidFill>
                    <a:srgbClr val="4D4D4D"/>
                  </a:solidFill>
                  <a:latin typeface="Arial"/>
                  <a:cs typeface="Arial"/>
                  <a:sym typeface="Arial"/>
                  <a:rtl val="0"/>
                </a:rPr>
                <a:t>30%</a:t>
              </a:r>
            </a:p>
          </p:txBody>
        </p:sp>
        <p:sp>
          <p:nvSpPr>
            <p:cNvPr id="61" name="CasellaDiTesto 60">
              <a:extLst>
                <a:ext uri="{FF2B5EF4-FFF2-40B4-BE49-F238E27FC236}">
                  <a16:creationId xmlns:a16="http://schemas.microsoft.com/office/drawing/2014/main" id="{F09B11DF-BBD8-DCE1-2AE3-181297EFDF12}"/>
                </a:ext>
              </a:extLst>
            </p:cNvPr>
            <p:cNvSpPr txBox="1"/>
            <p:nvPr/>
          </p:nvSpPr>
          <p:spPr>
            <a:xfrm>
              <a:off x="9861042" y="556789"/>
              <a:ext cx="55399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900">
                  <a:ln/>
                  <a:solidFill>
                    <a:srgbClr val="4D4D4D"/>
                  </a:solidFill>
                  <a:latin typeface="Arial"/>
                  <a:cs typeface="Arial"/>
                  <a:sym typeface="Arial"/>
                  <a:rtl val="0"/>
                </a:rPr>
                <a:t>40%</a:t>
              </a:r>
            </a:p>
          </p:txBody>
        </p:sp>
        <p:sp>
          <p:nvSpPr>
            <p:cNvPr id="62" name="CasellaDiTesto 61">
              <a:extLst>
                <a:ext uri="{FF2B5EF4-FFF2-40B4-BE49-F238E27FC236}">
                  <a16:creationId xmlns:a16="http://schemas.microsoft.com/office/drawing/2014/main" id="{23D39431-FA02-9B03-70EA-147819D707D8}"/>
                </a:ext>
              </a:extLst>
            </p:cNvPr>
            <p:cNvSpPr txBox="1"/>
            <p:nvPr/>
          </p:nvSpPr>
          <p:spPr>
            <a:xfrm>
              <a:off x="9861042" y="61852"/>
              <a:ext cx="55399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900" dirty="0">
                  <a:ln/>
                  <a:solidFill>
                    <a:srgbClr val="4D4D4D"/>
                  </a:solidFill>
                  <a:latin typeface="Arial"/>
                  <a:cs typeface="Arial"/>
                  <a:sym typeface="Arial"/>
                  <a:rtl val="0"/>
                </a:rPr>
                <a:t>50%</a:t>
              </a:r>
            </a:p>
          </p:txBody>
        </p:sp>
        <p:sp>
          <p:nvSpPr>
            <p:cNvPr id="63" name="Figura a mano libera: forma 62">
              <a:extLst>
                <a:ext uri="{FF2B5EF4-FFF2-40B4-BE49-F238E27FC236}">
                  <a16:creationId xmlns:a16="http://schemas.microsoft.com/office/drawing/2014/main" id="{6D9139B9-B430-F489-7D7F-ED150D9AAFD3}"/>
                </a:ext>
              </a:extLst>
            </p:cNvPr>
            <p:cNvSpPr/>
            <p:nvPr/>
          </p:nvSpPr>
          <p:spPr>
            <a:xfrm>
              <a:off x="2844827" y="3044855"/>
              <a:ext cx="12098" cy="33140"/>
            </a:xfrm>
            <a:custGeom>
              <a:avLst/>
              <a:gdLst>
                <a:gd name="connsiteX0" fmla="*/ 0 w 12098"/>
                <a:gd name="connsiteY0" fmla="*/ 33141 h 33140"/>
                <a:gd name="connsiteX1" fmla="*/ 0 w 12098"/>
                <a:gd name="connsiteY1" fmla="*/ 0 h 3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98" h="33140">
                  <a:moveTo>
                    <a:pt x="0" y="33141"/>
                  </a:moveTo>
                  <a:lnTo>
                    <a:pt x="0" y="0"/>
                  </a:lnTo>
                </a:path>
              </a:pathLst>
            </a:custGeom>
            <a:noFill/>
            <a:ln w="12945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64" name="Figura a mano libera: forma 63">
              <a:extLst>
                <a:ext uri="{FF2B5EF4-FFF2-40B4-BE49-F238E27FC236}">
                  <a16:creationId xmlns:a16="http://schemas.microsoft.com/office/drawing/2014/main" id="{F8DD2221-9B38-F38B-17E3-603A141BF5F3}"/>
                </a:ext>
              </a:extLst>
            </p:cNvPr>
            <p:cNvSpPr/>
            <p:nvPr/>
          </p:nvSpPr>
          <p:spPr>
            <a:xfrm>
              <a:off x="3662429" y="3044855"/>
              <a:ext cx="12098" cy="33140"/>
            </a:xfrm>
            <a:custGeom>
              <a:avLst/>
              <a:gdLst>
                <a:gd name="connsiteX0" fmla="*/ 0 w 12098"/>
                <a:gd name="connsiteY0" fmla="*/ 33141 h 33140"/>
                <a:gd name="connsiteX1" fmla="*/ 0 w 12098"/>
                <a:gd name="connsiteY1" fmla="*/ 0 h 3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98" h="33140">
                  <a:moveTo>
                    <a:pt x="0" y="33141"/>
                  </a:moveTo>
                  <a:lnTo>
                    <a:pt x="0" y="0"/>
                  </a:lnTo>
                </a:path>
              </a:pathLst>
            </a:custGeom>
            <a:noFill/>
            <a:ln w="12945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65" name="Figura a mano libera: forma 64">
              <a:extLst>
                <a:ext uri="{FF2B5EF4-FFF2-40B4-BE49-F238E27FC236}">
                  <a16:creationId xmlns:a16="http://schemas.microsoft.com/office/drawing/2014/main" id="{3C73B1D1-1733-419B-B885-C0A15CDC4B19}"/>
                </a:ext>
              </a:extLst>
            </p:cNvPr>
            <p:cNvSpPr/>
            <p:nvPr/>
          </p:nvSpPr>
          <p:spPr>
            <a:xfrm>
              <a:off x="4479911" y="3044855"/>
              <a:ext cx="12098" cy="33140"/>
            </a:xfrm>
            <a:custGeom>
              <a:avLst/>
              <a:gdLst>
                <a:gd name="connsiteX0" fmla="*/ 0 w 12098"/>
                <a:gd name="connsiteY0" fmla="*/ 33141 h 33140"/>
                <a:gd name="connsiteX1" fmla="*/ 0 w 12098"/>
                <a:gd name="connsiteY1" fmla="*/ 0 h 3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98" h="33140">
                  <a:moveTo>
                    <a:pt x="0" y="33141"/>
                  </a:moveTo>
                  <a:lnTo>
                    <a:pt x="0" y="0"/>
                  </a:lnTo>
                </a:path>
              </a:pathLst>
            </a:custGeom>
            <a:noFill/>
            <a:ln w="12945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66" name="Figura a mano libera: forma 65">
              <a:extLst>
                <a:ext uri="{FF2B5EF4-FFF2-40B4-BE49-F238E27FC236}">
                  <a16:creationId xmlns:a16="http://schemas.microsoft.com/office/drawing/2014/main" id="{6DE0F953-E17D-D8D0-FCE8-65513945356B}"/>
                </a:ext>
              </a:extLst>
            </p:cNvPr>
            <p:cNvSpPr/>
            <p:nvPr/>
          </p:nvSpPr>
          <p:spPr>
            <a:xfrm>
              <a:off x="5297513" y="3044855"/>
              <a:ext cx="12098" cy="33140"/>
            </a:xfrm>
            <a:custGeom>
              <a:avLst/>
              <a:gdLst>
                <a:gd name="connsiteX0" fmla="*/ 0 w 12098"/>
                <a:gd name="connsiteY0" fmla="*/ 33141 h 33140"/>
                <a:gd name="connsiteX1" fmla="*/ 0 w 12098"/>
                <a:gd name="connsiteY1" fmla="*/ 0 h 3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98" h="33140">
                  <a:moveTo>
                    <a:pt x="0" y="33141"/>
                  </a:moveTo>
                  <a:lnTo>
                    <a:pt x="0" y="0"/>
                  </a:lnTo>
                </a:path>
              </a:pathLst>
            </a:custGeom>
            <a:noFill/>
            <a:ln w="12945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67" name="Figura a mano libera: forma 66">
              <a:extLst>
                <a:ext uri="{FF2B5EF4-FFF2-40B4-BE49-F238E27FC236}">
                  <a16:creationId xmlns:a16="http://schemas.microsoft.com/office/drawing/2014/main" id="{6A571EB9-0B1F-63B8-2F39-802E7A103E60}"/>
                </a:ext>
              </a:extLst>
            </p:cNvPr>
            <p:cNvSpPr/>
            <p:nvPr/>
          </p:nvSpPr>
          <p:spPr>
            <a:xfrm>
              <a:off x="6114994" y="3044855"/>
              <a:ext cx="12098" cy="33140"/>
            </a:xfrm>
            <a:custGeom>
              <a:avLst/>
              <a:gdLst>
                <a:gd name="connsiteX0" fmla="*/ 0 w 12098"/>
                <a:gd name="connsiteY0" fmla="*/ 33141 h 33140"/>
                <a:gd name="connsiteX1" fmla="*/ 0 w 12098"/>
                <a:gd name="connsiteY1" fmla="*/ 0 h 3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98" h="33140">
                  <a:moveTo>
                    <a:pt x="0" y="33141"/>
                  </a:moveTo>
                  <a:lnTo>
                    <a:pt x="0" y="0"/>
                  </a:lnTo>
                </a:path>
              </a:pathLst>
            </a:custGeom>
            <a:noFill/>
            <a:ln w="12945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68" name="Figura a mano libera: forma 67">
              <a:extLst>
                <a:ext uri="{FF2B5EF4-FFF2-40B4-BE49-F238E27FC236}">
                  <a16:creationId xmlns:a16="http://schemas.microsoft.com/office/drawing/2014/main" id="{CD105B5C-105D-0DB6-0C48-93BC9EB72DBD}"/>
                </a:ext>
              </a:extLst>
            </p:cNvPr>
            <p:cNvSpPr/>
            <p:nvPr/>
          </p:nvSpPr>
          <p:spPr>
            <a:xfrm>
              <a:off x="6932596" y="3044855"/>
              <a:ext cx="12098" cy="33140"/>
            </a:xfrm>
            <a:custGeom>
              <a:avLst/>
              <a:gdLst>
                <a:gd name="connsiteX0" fmla="*/ 0 w 12098"/>
                <a:gd name="connsiteY0" fmla="*/ 33141 h 33140"/>
                <a:gd name="connsiteX1" fmla="*/ 0 w 12098"/>
                <a:gd name="connsiteY1" fmla="*/ 0 h 3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98" h="33140">
                  <a:moveTo>
                    <a:pt x="0" y="33141"/>
                  </a:moveTo>
                  <a:lnTo>
                    <a:pt x="0" y="0"/>
                  </a:lnTo>
                </a:path>
              </a:pathLst>
            </a:custGeom>
            <a:noFill/>
            <a:ln w="12945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69" name="Figura a mano libera: forma 68">
              <a:extLst>
                <a:ext uri="{FF2B5EF4-FFF2-40B4-BE49-F238E27FC236}">
                  <a16:creationId xmlns:a16="http://schemas.microsoft.com/office/drawing/2014/main" id="{1B4B1202-AAE0-B46F-D8D2-B7D7F0133A24}"/>
                </a:ext>
              </a:extLst>
            </p:cNvPr>
            <p:cNvSpPr/>
            <p:nvPr/>
          </p:nvSpPr>
          <p:spPr>
            <a:xfrm>
              <a:off x="7750077" y="3044855"/>
              <a:ext cx="12098" cy="33140"/>
            </a:xfrm>
            <a:custGeom>
              <a:avLst/>
              <a:gdLst>
                <a:gd name="connsiteX0" fmla="*/ 0 w 12098"/>
                <a:gd name="connsiteY0" fmla="*/ 33141 h 33140"/>
                <a:gd name="connsiteX1" fmla="*/ 0 w 12098"/>
                <a:gd name="connsiteY1" fmla="*/ 0 h 3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98" h="33140">
                  <a:moveTo>
                    <a:pt x="0" y="33141"/>
                  </a:moveTo>
                  <a:lnTo>
                    <a:pt x="0" y="0"/>
                  </a:lnTo>
                </a:path>
              </a:pathLst>
            </a:custGeom>
            <a:noFill/>
            <a:ln w="12945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70" name="Figura a mano libera: forma 69">
              <a:extLst>
                <a:ext uri="{FF2B5EF4-FFF2-40B4-BE49-F238E27FC236}">
                  <a16:creationId xmlns:a16="http://schemas.microsoft.com/office/drawing/2014/main" id="{F2AAAE6E-865E-27C5-21EA-2AE643A54171}"/>
                </a:ext>
              </a:extLst>
            </p:cNvPr>
            <p:cNvSpPr/>
            <p:nvPr/>
          </p:nvSpPr>
          <p:spPr>
            <a:xfrm>
              <a:off x="8567679" y="3044855"/>
              <a:ext cx="12098" cy="33140"/>
            </a:xfrm>
            <a:custGeom>
              <a:avLst/>
              <a:gdLst>
                <a:gd name="connsiteX0" fmla="*/ 0 w 12098"/>
                <a:gd name="connsiteY0" fmla="*/ 33141 h 33140"/>
                <a:gd name="connsiteX1" fmla="*/ 0 w 12098"/>
                <a:gd name="connsiteY1" fmla="*/ 0 h 3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98" h="33140">
                  <a:moveTo>
                    <a:pt x="0" y="33141"/>
                  </a:moveTo>
                  <a:lnTo>
                    <a:pt x="0" y="0"/>
                  </a:lnTo>
                </a:path>
              </a:pathLst>
            </a:custGeom>
            <a:noFill/>
            <a:ln w="12945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71" name="Figura a mano libera: forma 70">
              <a:extLst>
                <a:ext uri="{FF2B5EF4-FFF2-40B4-BE49-F238E27FC236}">
                  <a16:creationId xmlns:a16="http://schemas.microsoft.com/office/drawing/2014/main" id="{8ADEF1F1-5E66-34EF-1EAF-4C8EF34C5800}"/>
                </a:ext>
              </a:extLst>
            </p:cNvPr>
            <p:cNvSpPr/>
            <p:nvPr/>
          </p:nvSpPr>
          <p:spPr>
            <a:xfrm>
              <a:off x="9385161" y="3044855"/>
              <a:ext cx="12098" cy="33140"/>
            </a:xfrm>
            <a:custGeom>
              <a:avLst/>
              <a:gdLst>
                <a:gd name="connsiteX0" fmla="*/ 0 w 12098"/>
                <a:gd name="connsiteY0" fmla="*/ 33141 h 33140"/>
                <a:gd name="connsiteX1" fmla="*/ 0 w 12098"/>
                <a:gd name="connsiteY1" fmla="*/ 0 h 3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98" h="33140">
                  <a:moveTo>
                    <a:pt x="0" y="33141"/>
                  </a:moveTo>
                  <a:lnTo>
                    <a:pt x="0" y="0"/>
                  </a:lnTo>
                </a:path>
              </a:pathLst>
            </a:custGeom>
            <a:noFill/>
            <a:ln w="12945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81" name="CasellaDiTesto 80">
              <a:extLst>
                <a:ext uri="{FF2B5EF4-FFF2-40B4-BE49-F238E27FC236}">
                  <a16:creationId xmlns:a16="http://schemas.microsoft.com/office/drawing/2014/main" id="{8C1DA44E-1E29-916F-64B9-E8663F1BAD52}"/>
                </a:ext>
              </a:extLst>
            </p:cNvPr>
            <p:cNvSpPr txBox="1"/>
            <p:nvPr/>
          </p:nvSpPr>
          <p:spPr>
            <a:xfrm>
              <a:off x="338733" y="1212683"/>
              <a:ext cx="176800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050" dirty="0" err="1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Hand’s</a:t>
              </a:r>
              <a:r>
                <a:rPr lang="it-IT" sz="105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 score </a:t>
              </a:r>
            </a:p>
            <a:p>
              <a:pPr algn="ctr"/>
              <a:r>
                <a:rPr lang="it-IT" sz="105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cumulative </a:t>
              </a:r>
            </a:p>
            <a:p>
              <a:pPr algn="ctr"/>
              <a:r>
                <a:rPr lang="it-IT" sz="1050" dirty="0" err="1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percent</a:t>
              </a:r>
              <a:r>
                <a:rPr lang="it-IT" sz="105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 </a:t>
              </a:r>
              <a:r>
                <a:rPr lang="it-IT" sz="1050" dirty="0" err="1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distribution</a:t>
              </a:r>
              <a:endParaRPr lang="it-IT" sz="105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endParaRPr>
            </a:p>
          </p:txBody>
        </p:sp>
        <p:sp>
          <p:nvSpPr>
            <p:cNvPr id="82" name="CasellaDiTesto 81">
              <a:extLst>
                <a:ext uri="{FF2B5EF4-FFF2-40B4-BE49-F238E27FC236}">
                  <a16:creationId xmlns:a16="http://schemas.microsoft.com/office/drawing/2014/main" id="{814994CE-2940-7083-7769-3AFA5C18E702}"/>
                </a:ext>
              </a:extLst>
            </p:cNvPr>
            <p:cNvSpPr txBox="1"/>
            <p:nvPr/>
          </p:nvSpPr>
          <p:spPr>
            <a:xfrm>
              <a:off x="10177665" y="1170903"/>
              <a:ext cx="1898373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dirty="0" err="1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Difference</a:t>
              </a:r>
              <a:r>
                <a:rPr lang="it-IT" sz="105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 in </a:t>
              </a:r>
              <a:r>
                <a:rPr lang="it-IT" sz="1050" dirty="0" err="1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hand’s</a:t>
              </a:r>
              <a:r>
                <a:rPr lang="it-IT" sz="105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 score </a:t>
              </a:r>
              <a:r>
                <a:rPr lang="it-IT" sz="1050" dirty="0" err="1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frequencies</a:t>
              </a:r>
              <a:r>
                <a:rPr lang="it-IT" sz="105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 (100 od - 100 </a:t>
              </a:r>
              <a:r>
                <a:rPr lang="it-IT" sz="1050" dirty="0" err="1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bid</a:t>
              </a:r>
              <a:r>
                <a:rPr lang="it-IT" sz="105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)</a:t>
              </a:r>
            </a:p>
            <a:p>
              <a:pPr algn="l"/>
              <a:endParaRPr lang="it-IT" sz="105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endParaRPr>
            </a:p>
          </p:txBody>
        </p:sp>
        <p:sp>
          <p:nvSpPr>
            <p:cNvPr id="83" name="CasellaDiTesto 82">
              <a:extLst>
                <a:ext uri="{FF2B5EF4-FFF2-40B4-BE49-F238E27FC236}">
                  <a16:creationId xmlns:a16="http://schemas.microsoft.com/office/drawing/2014/main" id="{645FA167-AABE-2E1A-84A9-6D2A16003DFA}"/>
                </a:ext>
              </a:extLst>
            </p:cNvPr>
            <p:cNvSpPr txBox="1"/>
            <p:nvPr/>
          </p:nvSpPr>
          <p:spPr>
            <a:xfrm>
              <a:off x="10177665" y="1716113"/>
              <a:ext cx="246308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it-IT" sz="105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endParaRPr>
            </a:p>
          </p:txBody>
        </p:sp>
        <p:sp>
          <p:nvSpPr>
            <p:cNvPr id="84" name="CasellaDiTesto 83">
              <a:extLst>
                <a:ext uri="{FF2B5EF4-FFF2-40B4-BE49-F238E27FC236}">
                  <a16:creationId xmlns:a16="http://schemas.microsoft.com/office/drawing/2014/main" id="{6F93F30A-D2C7-9B59-8A0B-08EEC63DFCBE}"/>
                </a:ext>
              </a:extLst>
            </p:cNvPr>
            <p:cNvSpPr txBox="1"/>
            <p:nvPr/>
          </p:nvSpPr>
          <p:spPr>
            <a:xfrm>
              <a:off x="64906" y="-21167"/>
              <a:ext cx="376600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50" b="1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A</a:t>
              </a:r>
            </a:p>
          </p:txBody>
        </p:sp>
      </p:grpSp>
      <p:grpSp>
        <p:nvGrpSpPr>
          <p:cNvPr id="86" name="Elemento grafico 4">
            <a:extLst>
              <a:ext uri="{FF2B5EF4-FFF2-40B4-BE49-F238E27FC236}">
                <a16:creationId xmlns:a16="http://schemas.microsoft.com/office/drawing/2014/main" id="{CA96AD11-16CF-88BE-DB1B-BE2B5212B7DE}"/>
              </a:ext>
            </a:extLst>
          </p:cNvPr>
          <p:cNvGrpSpPr/>
          <p:nvPr/>
        </p:nvGrpSpPr>
        <p:grpSpPr>
          <a:xfrm>
            <a:off x="1772182" y="3212015"/>
            <a:ext cx="5641037" cy="2233930"/>
            <a:chOff x="2354362" y="3494798"/>
            <a:chExt cx="7521383" cy="2978573"/>
          </a:xfrm>
        </p:grpSpPr>
        <p:sp>
          <p:nvSpPr>
            <p:cNvPr id="87" name="Figura a mano libera: forma 86">
              <a:extLst>
                <a:ext uri="{FF2B5EF4-FFF2-40B4-BE49-F238E27FC236}">
                  <a16:creationId xmlns:a16="http://schemas.microsoft.com/office/drawing/2014/main" id="{BAE2E2E3-9814-52FA-C0DC-7BF7C634AE27}"/>
                </a:ext>
              </a:extLst>
            </p:cNvPr>
            <p:cNvSpPr/>
            <p:nvPr/>
          </p:nvSpPr>
          <p:spPr>
            <a:xfrm>
              <a:off x="2354362" y="3494798"/>
              <a:ext cx="7521383" cy="2978573"/>
            </a:xfrm>
            <a:custGeom>
              <a:avLst/>
              <a:gdLst>
                <a:gd name="connsiteX0" fmla="*/ 0 w 7521383"/>
                <a:gd name="connsiteY0" fmla="*/ 0 h 2978573"/>
                <a:gd name="connsiteX1" fmla="*/ 7521384 w 7521383"/>
                <a:gd name="connsiteY1" fmla="*/ 0 h 2978573"/>
                <a:gd name="connsiteX2" fmla="*/ 7521384 w 7521383"/>
                <a:gd name="connsiteY2" fmla="*/ 2978574 h 2978573"/>
                <a:gd name="connsiteX3" fmla="*/ 0 w 7521383"/>
                <a:gd name="connsiteY3" fmla="*/ 2978574 h 297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1383" h="2978573">
                  <a:moveTo>
                    <a:pt x="0" y="0"/>
                  </a:moveTo>
                  <a:lnTo>
                    <a:pt x="7521384" y="0"/>
                  </a:lnTo>
                  <a:lnTo>
                    <a:pt x="7521384" y="2978574"/>
                  </a:lnTo>
                  <a:lnTo>
                    <a:pt x="0" y="2978574"/>
                  </a:lnTo>
                  <a:close/>
                </a:path>
              </a:pathLst>
            </a:custGeom>
            <a:solidFill>
              <a:srgbClr val="EBEBEB"/>
            </a:solidFill>
            <a:ln w="1294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88" name="Figura a mano libera: forma 87">
              <a:extLst>
                <a:ext uri="{FF2B5EF4-FFF2-40B4-BE49-F238E27FC236}">
                  <a16:creationId xmlns:a16="http://schemas.microsoft.com/office/drawing/2014/main" id="{521E560B-6192-D9B8-69F4-EBE4DFF8BA97}"/>
                </a:ext>
              </a:extLst>
            </p:cNvPr>
            <p:cNvSpPr/>
            <p:nvPr/>
          </p:nvSpPr>
          <p:spPr>
            <a:xfrm>
              <a:off x="2354362" y="6402856"/>
              <a:ext cx="7521262" cy="12095"/>
            </a:xfrm>
            <a:custGeom>
              <a:avLst/>
              <a:gdLst>
                <a:gd name="connsiteX0" fmla="*/ 0 w 7521262"/>
                <a:gd name="connsiteY0" fmla="*/ 0 h 12095"/>
                <a:gd name="connsiteX1" fmla="*/ 7521263 w 7521262"/>
                <a:gd name="connsiteY1" fmla="*/ 0 h 1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21262" h="12095">
                  <a:moveTo>
                    <a:pt x="0" y="0"/>
                  </a:moveTo>
                  <a:lnTo>
                    <a:pt x="7521263" y="0"/>
                  </a:lnTo>
                </a:path>
              </a:pathLst>
            </a:custGeom>
            <a:noFill/>
            <a:ln w="6412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89" name="Figura a mano libera: forma 88">
              <a:extLst>
                <a:ext uri="{FF2B5EF4-FFF2-40B4-BE49-F238E27FC236}">
                  <a16:creationId xmlns:a16="http://schemas.microsoft.com/office/drawing/2014/main" id="{0245F3A6-C8FD-92FC-6392-8BA623B34B11}"/>
                </a:ext>
              </a:extLst>
            </p:cNvPr>
            <p:cNvSpPr/>
            <p:nvPr/>
          </p:nvSpPr>
          <p:spPr>
            <a:xfrm>
              <a:off x="2354362" y="5786724"/>
              <a:ext cx="7521262" cy="12095"/>
            </a:xfrm>
            <a:custGeom>
              <a:avLst/>
              <a:gdLst>
                <a:gd name="connsiteX0" fmla="*/ 0 w 7521262"/>
                <a:gd name="connsiteY0" fmla="*/ 0 h 12095"/>
                <a:gd name="connsiteX1" fmla="*/ 7521263 w 7521262"/>
                <a:gd name="connsiteY1" fmla="*/ 0 h 1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21262" h="12095">
                  <a:moveTo>
                    <a:pt x="0" y="0"/>
                  </a:moveTo>
                  <a:lnTo>
                    <a:pt x="7521263" y="0"/>
                  </a:lnTo>
                </a:path>
              </a:pathLst>
            </a:custGeom>
            <a:noFill/>
            <a:ln w="6412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90" name="Figura a mano libera: forma 89">
              <a:extLst>
                <a:ext uri="{FF2B5EF4-FFF2-40B4-BE49-F238E27FC236}">
                  <a16:creationId xmlns:a16="http://schemas.microsoft.com/office/drawing/2014/main" id="{2854071D-BB66-454A-CA1B-196800E88390}"/>
                </a:ext>
              </a:extLst>
            </p:cNvPr>
            <p:cNvSpPr/>
            <p:nvPr/>
          </p:nvSpPr>
          <p:spPr>
            <a:xfrm>
              <a:off x="2354362" y="5170593"/>
              <a:ext cx="7521262" cy="12095"/>
            </a:xfrm>
            <a:custGeom>
              <a:avLst/>
              <a:gdLst>
                <a:gd name="connsiteX0" fmla="*/ 0 w 7521262"/>
                <a:gd name="connsiteY0" fmla="*/ 0 h 12095"/>
                <a:gd name="connsiteX1" fmla="*/ 7521263 w 7521262"/>
                <a:gd name="connsiteY1" fmla="*/ 0 h 1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21262" h="12095">
                  <a:moveTo>
                    <a:pt x="0" y="0"/>
                  </a:moveTo>
                  <a:lnTo>
                    <a:pt x="7521263" y="0"/>
                  </a:lnTo>
                </a:path>
              </a:pathLst>
            </a:custGeom>
            <a:noFill/>
            <a:ln w="6412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91" name="Figura a mano libera: forma 90">
              <a:extLst>
                <a:ext uri="{FF2B5EF4-FFF2-40B4-BE49-F238E27FC236}">
                  <a16:creationId xmlns:a16="http://schemas.microsoft.com/office/drawing/2014/main" id="{9055E2EA-9715-C121-491E-8D0EE14E2EB9}"/>
                </a:ext>
              </a:extLst>
            </p:cNvPr>
            <p:cNvSpPr/>
            <p:nvPr/>
          </p:nvSpPr>
          <p:spPr>
            <a:xfrm>
              <a:off x="2354362" y="4554461"/>
              <a:ext cx="7521262" cy="12095"/>
            </a:xfrm>
            <a:custGeom>
              <a:avLst/>
              <a:gdLst>
                <a:gd name="connsiteX0" fmla="*/ 0 w 7521262"/>
                <a:gd name="connsiteY0" fmla="*/ 0 h 12095"/>
                <a:gd name="connsiteX1" fmla="*/ 7521263 w 7521262"/>
                <a:gd name="connsiteY1" fmla="*/ 0 h 1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21262" h="12095">
                  <a:moveTo>
                    <a:pt x="0" y="0"/>
                  </a:moveTo>
                  <a:lnTo>
                    <a:pt x="7521263" y="0"/>
                  </a:lnTo>
                </a:path>
              </a:pathLst>
            </a:custGeom>
            <a:noFill/>
            <a:ln w="6412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92" name="Figura a mano libera: forma 91">
              <a:extLst>
                <a:ext uri="{FF2B5EF4-FFF2-40B4-BE49-F238E27FC236}">
                  <a16:creationId xmlns:a16="http://schemas.microsoft.com/office/drawing/2014/main" id="{94EB705E-82C3-A749-D3B2-1FE288FB193C}"/>
                </a:ext>
              </a:extLst>
            </p:cNvPr>
            <p:cNvSpPr/>
            <p:nvPr/>
          </p:nvSpPr>
          <p:spPr>
            <a:xfrm>
              <a:off x="2354362" y="3938330"/>
              <a:ext cx="7521262" cy="12095"/>
            </a:xfrm>
            <a:custGeom>
              <a:avLst/>
              <a:gdLst>
                <a:gd name="connsiteX0" fmla="*/ 0 w 7521262"/>
                <a:gd name="connsiteY0" fmla="*/ 0 h 12095"/>
                <a:gd name="connsiteX1" fmla="*/ 7521263 w 7521262"/>
                <a:gd name="connsiteY1" fmla="*/ 0 h 1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21262" h="12095">
                  <a:moveTo>
                    <a:pt x="0" y="0"/>
                  </a:moveTo>
                  <a:lnTo>
                    <a:pt x="7521263" y="0"/>
                  </a:lnTo>
                </a:path>
              </a:pathLst>
            </a:custGeom>
            <a:noFill/>
            <a:ln w="6412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93" name="Figura a mano libera: forma 92">
              <a:extLst>
                <a:ext uri="{FF2B5EF4-FFF2-40B4-BE49-F238E27FC236}">
                  <a16:creationId xmlns:a16="http://schemas.microsoft.com/office/drawing/2014/main" id="{55391402-5858-D91E-70B1-1E700BCD7F7F}"/>
                </a:ext>
              </a:extLst>
            </p:cNvPr>
            <p:cNvSpPr/>
            <p:nvPr/>
          </p:nvSpPr>
          <p:spPr>
            <a:xfrm>
              <a:off x="2354362" y="6094790"/>
              <a:ext cx="7521262" cy="12095"/>
            </a:xfrm>
            <a:custGeom>
              <a:avLst/>
              <a:gdLst>
                <a:gd name="connsiteX0" fmla="*/ 0 w 7521262"/>
                <a:gd name="connsiteY0" fmla="*/ 0 h 12095"/>
                <a:gd name="connsiteX1" fmla="*/ 7521263 w 7521262"/>
                <a:gd name="connsiteY1" fmla="*/ 0 h 1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21262" h="12095">
                  <a:moveTo>
                    <a:pt x="0" y="0"/>
                  </a:moveTo>
                  <a:lnTo>
                    <a:pt x="7521263" y="0"/>
                  </a:lnTo>
                </a:path>
              </a:pathLst>
            </a:custGeom>
            <a:noFill/>
            <a:ln w="12945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94" name="Figura a mano libera: forma 93">
              <a:extLst>
                <a:ext uri="{FF2B5EF4-FFF2-40B4-BE49-F238E27FC236}">
                  <a16:creationId xmlns:a16="http://schemas.microsoft.com/office/drawing/2014/main" id="{552F78F2-2D6E-FED7-6E09-DB76A2774206}"/>
                </a:ext>
              </a:extLst>
            </p:cNvPr>
            <p:cNvSpPr/>
            <p:nvPr/>
          </p:nvSpPr>
          <p:spPr>
            <a:xfrm>
              <a:off x="2354362" y="5478658"/>
              <a:ext cx="7521262" cy="12095"/>
            </a:xfrm>
            <a:custGeom>
              <a:avLst/>
              <a:gdLst>
                <a:gd name="connsiteX0" fmla="*/ 0 w 7521262"/>
                <a:gd name="connsiteY0" fmla="*/ 0 h 12095"/>
                <a:gd name="connsiteX1" fmla="*/ 7521263 w 7521262"/>
                <a:gd name="connsiteY1" fmla="*/ 0 h 1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21262" h="12095">
                  <a:moveTo>
                    <a:pt x="0" y="0"/>
                  </a:moveTo>
                  <a:lnTo>
                    <a:pt x="7521263" y="0"/>
                  </a:lnTo>
                </a:path>
              </a:pathLst>
            </a:custGeom>
            <a:noFill/>
            <a:ln w="12945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95" name="Figura a mano libera: forma 94">
              <a:extLst>
                <a:ext uri="{FF2B5EF4-FFF2-40B4-BE49-F238E27FC236}">
                  <a16:creationId xmlns:a16="http://schemas.microsoft.com/office/drawing/2014/main" id="{061C6539-8C45-C4A6-4A75-E1E4D83220D0}"/>
                </a:ext>
              </a:extLst>
            </p:cNvPr>
            <p:cNvSpPr/>
            <p:nvPr/>
          </p:nvSpPr>
          <p:spPr>
            <a:xfrm>
              <a:off x="2354362" y="4862527"/>
              <a:ext cx="7521262" cy="12095"/>
            </a:xfrm>
            <a:custGeom>
              <a:avLst/>
              <a:gdLst>
                <a:gd name="connsiteX0" fmla="*/ 0 w 7521262"/>
                <a:gd name="connsiteY0" fmla="*/ 0 h 12095"/>
                <a:gd name="connsiteX1" fmla="*/ 7521263 w 7521262"/>
                <a:gd name="connsiteY1" fmla="*/ 0 h 1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21262" h="12095">
                  <a:moveTo>
                    <a:pt x="0" y="0"/>
                  </a:moveTo>
                  <a:lnTo>
                    <a:pt x="7521263" y="0"/>
                  </a:lnTo>
                </a:path>
              </a:pathLst>
            </a:custGeom>
            <a:noFill/>
            <a:ln w="12945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96" name="Figura a mano libera: forma 95">
              <a:extLst>
                <a:ext uri="{FF2B5EF4-FFF2-40B4-BE49-F238E27FC236}">
                  <a16:creationId xmlns:a16="http://schemas.microsoft.com/office/drawing/2014/main" id="{08D00326-537F-7C43-A1B6-2C4E11F1C7DD}"/>
                </a:ext>
              </a:extLst>
            </p:cNvPr>
            <p:cNvSpPr/>
            <p:nvPr/>
          </p:nvSpPr>
          <p:spPr>
            <a:xfrm>
              <a:off x="2354362" y="4246396"/>
              <a:ext cx="7521262" cy="12095"/>
            </a:xfrm>
            <a:custGeom>
              <a:avLst/>
              <a:gdLst>
                <a:gd name="connsiteX0" fmla="*/ 0 w 7521262"/>
                <a:gd name="connsiteY0" fmla="*/ 0 h 12095"/>
                <a:gd name="connsiteX1" fmla="*/ 7521263 w 7521262"/>
                <a:gd name="connsiteY1" fmla="*/ 0 h 1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21262" h="12095">
                  <a:moveTo>
                    <a:pt x="0" y="0"/>
                  </a:moveTo>
                  <a:lnTo>
                    <a:pt x="7521263" y="0"/>
                  </a:lnTo>
                </a:path>
              </a:pathLst>
            </a:custGeom>
            <a:noFill/>
            <a:ln w="12945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97" name="Figura a mano libera: forma 96">
              <a:extLst>
                <a:ext uri="{FF2B5EF4-FFF2-40B4-BE49-F238E27FC236}">
                  <a16:creationId xmlns:a16="http://schemas.microsoft.com/office/drawing/2014/main" id="{ECE9E2D8-FEED-F249-47AA-60D51B678908}"/>
                </a:ext>
              </a:extLst>
            </p:cNvPr>
            <p:cNvSpPr/>
            <p:nvPr/>
          </p:nvSpPr>
          <p:spPr>
            <a:xfrm>
              <a:off x="2354362" y="3630264"/>
              <a:ext cx="7521262" cy="12095"/>
            </a:xfrm>
            <a:custGeom>
              <a:avLst/>
              <a:gdLst>
                <a:gd name="connsiteX0" fmla="*/ 0 w 7521262"/>
                <a:gd name="connsiteY0" fmla="*/ 0 h 12095"/>
                <a:gd name="connsiteX1" fmla="*/ 7521263 w 7521262"/>
                <a:gd name="connsiteY1" fmla="*/ 0 h 1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21262" h="12095">
                  <a:moveTo>
                    <a:pt x="0" y="0"/>
                  </a:moveTo>
                  <a:lnTo>
                    <a:pt x="7521263" y="0"/>
                  </a:lnTo>
                </a:path>
              </a:pathLst>
            </a:custGeom>
            <a:noFill/>
            <a:ln w="12945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98" name="Figura a mano libera: forma 97">
              <a:extLst>
                <a:ext uri="{FF2B5EF4-FFF2-40B4-BE49-F238E27FC236}">
                  <a16:creationId xmlns:a16="http://schemas.microsoft.com/office/drawing/2014/main" id="{09B6BB7A-C306-AFA5-BF5D-B4ECC43DCD97}"/>
                </a:ext>
              </a:extLst>
            </p:cNvPr>
            <p:cNvSpPr/>
            <p:nvPr/>
          </p:nvSpPr>
          <p:spPr>
            <a:xfrm>
              <a:off x="2844827" y="3494798"/>
              <a:ext cx="12098" cy="2978573"/>
            </a:xfrm>
            <a:custGeom>
              <a:avLst/>
              <a:gdLst>
                <a:gd name="connsiteX0" fmla="*/ 0 w 12098"/>
                <a:gd name="connsiteY0" fmla="*/ 2978574 h 2978573"/>
                <a:gd name="connsiteX1" fmla="*/ 0 w 12098"/>
                <a:gd name="connsiteY1" fmla="*/ 0 h 297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98" h="2978573">
                  <a:moveTo>
                    <a:pt x="0" y="2978574"/>
                  </a:moveTo>
                  <a:lnTo>
                    <a:pt x="0" y="0"/>
                  </a:lnTo>
                </a:path>
              </a:pathLst>
            </a:custGeom>
            <a:noFill/>
            <a:ln w="12945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99" name="Figura a mano libera: forma 98">
              <a:extLst>
                <a:ext uri="{FF2B5EF4-FFF2-40B4-BE49-F238E27FC236}">
                  <a16:creationId xmlns:a16="http://schemas.microsoft.com/office/drawing/2014/main" id="{3B431497-6206-4144-0B74-61A5B7093BE7}"/>
                </a:ext>
              </a:extLst>
            </p:cNvPr>
            <p:cNvSpPr/>
            <p:nvPr/>
          </p:nvSpPr>
          <p:spPr>
            <a:xfrm>
              <a:off x="3662429" y="3494798"/>
              <a:ext cx="12098" cy="2978573"/>
            </a:xfrm>
            <a:custGeom>
              <a:avLst/>
              <a:gdLst>
                <a:gd name="connsiteX0" fmla="*/ 0 w 12098"/>
                <a:gd name="connsiteY0" fmla="*/ 2978574 h 2978573"/>
                <a:gd name="connsiteX1" fmla="*/ 0 w 12098"/>
                <a:gd name="connsiteY1" fmla="*/ 0 h 297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98" h="2978573">
                  <a:moveTo>
                    <a:pt x="0" y="2978574"/>
                  </a:moveTo>
                  <a:lnTo>
                    <a:pt x="0" y="0"/>
                  </a:lnTo>
                </a:path>
              </a:pathLst>
            </a:custGeom>
            <a:noFill/>
            <a:ln w="12945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00" name="Figura a mano libera: forma 99">
              <a:extLst>
                <a:ext uri="{FF2B5EF4-FFF2-40B4-BE49-F238E27FC236}">
                  <a16:creationId xmlns:a16="http://schemas.microsoft.com/office/drawing/2014/main" id="{92417C81-BD42-5EB8-0E78-D7FEA9C78EC8}"/>
                </a:ext>
              </a:extLst>
            </p:cNvPr>
            <p:cNvSpPr/>
            <p:nvPr/>
          </p:nvSpPr>
          <p:spPr>
            <a:xfrm>
              <a:off x="4479911" y="3494798"/>
              <a:ext cx="12098" cy="2978573"/>
            </a:xfrm>
            <a:custGeom>
              <a:avLst/>
              <a:gdLst>
                <a:gd name="connsiteX0" fmla="*/ 0 w 12098"/>
                <a:gd name="connsiteY0" fmla="*/ 2978574 h 2978573"/>
                <a:gd name="connsiteX1" fmla="*/ 0 w 12098"/>
                <a:gd name="connsiteY1" fmla="*/ 0 h 297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98" h="2978573">
                  <a:moveTo>
                    <a:pt x="0" y="2978574"/>
                  </a:moveTo>
                  <a:lnTo>
                    <a:pt x="0" y="0"/>
                  </a:lnTo>
                </a:path>
              </a:pathLst>
            </a:custGeom>
            <a:noFill/>
            <a:ln w="12945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01" name="Figura a mano libera: forma 100">
              <a:extLst>
                <a:ext uri="{FF2B5EF4-FFF2-40B4-BE49-F238E27FC236}">
                  <a16:creationId xmlns:a16="http://schemas.microsoft.com/office/drawing/2014/main" id="{19B3770D-B444-2A25-42BE-F12851FD5291}"/>
                </a:ext>
              </a:extLst>
            </p:cNvPr>
            <p:cNvSpPr/>
            <p:nvPr/>
          </p:nvSpPr>
          <p:spPr>
            <a:xfrm>
              <a:off x="5297513" y="3494798"/>
              <a:ext cx="12098" cy="2978573"/>
            </a:xfrm>
            <a:custGeom>
              <a:avLst/>
              <a:gdLst>
                <a:gd name="connsiteX0" fmla="*/ 0 w 12098"/>
                <a:gd name="connsiteY0" fmla="*/ 2978574 h 2978573"/>
                <a:gd name="connsiteX1" fmla="*/ 0 w 12098"/>
                <a:gd name="connsiteY1" fmla="*/ 0 h 297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98" h="2978573">
                  <a:moveTo>
                    <a:pt x="0" y="2978574"/>
                  </a:moveTo>
                  <a:lnTo>
                    <a:pt x="0" y="0"/>
                  </a:lnTo>
                </a:path>
              </a:pathLst>
            </a:custGeom>
            <a:noFill/>
            <a:ln w="12945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02" name="Figura a mano libera: forma 101">
              <a:extLst>
                <a:ext uri="{FF2B5EF4-FFF2-40B4-BE49-F238E27FC236}">
                  <a16:creationId xmlns:a16="http://schemas.microsoft.com/office/drawing/2014/main" id="{96A96618-5ABD-273C-1F0F-12FDED211308}"/>
                </a:ext>
              </a:extLst>
            </p:cNvPr>
            <p:cNvSpPr/>
            <p:nvPr/>
          </p:nvSpPr>
          <p:spPr>
            <a:xfrm>
              <a:off x="6114994" y="3494798"/>
              <a:ext cx="12098" cy="2978573"/>
            </a:xfrm>
            <a:custGeom>
              <a:avLst/>
              <a:gdLst>
                <a:gd name="connsiteX0" fmla="*/ 0 w 12098"/>
                <a:gd name="connsiteY0" fmla="*/ 2978574 h 2978573"/>
                <a:gd name="connsiteX1" fmla="*/ 0 w 12098"/>
                <a:gd name="connsiteY1" fmla="*/ 0 h 297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98" h="2978573">
                  <a:moveTo>
                    <a:pt x="0" y="2978574"/>
                  </a:moveTo>
                  <a:lnTo>
                    <a:pt x="0" y="0"/>
                  </a:lnTo>
                </a:path>
              </a:pathLst>
            </a:custGeom>
            <a:noFill/>
            <a:ln w="12945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03" name="Figura a mano libera: forma 102">
              <a:extLst>
                <a:ext uri="{FF2B5EF4-FFF2-40B4-BE49-F238E27FC236}">
                  <a16:creationId xmlns:a16="http://schemas.microsoft.com/office/drawing/2014/main" id="{1905B827-7853-4E63-438C-0F1262DBA47A}"/>
                </a:ext>
              </a:extLst>
            </p:cNvPr>
            <p:cNvSpPr/>
            <p:nvPr/>
          </p:nvSpPr>
          <p:spPr>
            <a:xfrm>
              <a:off x="6932596" y="3494798"/>
              <a:ext cx="12098" cy="2978573"/>
            </a:xfrm>
            <a:custGeom>
              <a:avLst/>
              <a:gdLst>
                <a:gd name="connsiteX0" fmla="*/ 0 w 12098"/>
                <a:gd name="connsiteY0" fmla="*/ 2978574 h 2978573"/>
                <a:gd name="connsiteX1" fmla="*/ 0 w 12098"/>
                <a:gd name="connsiteY1" fmla="*/ 0 h 297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98" h="2978573">
                  <a:moveTo>
                    <a:pt x="0" y="2978574"/>
                  </a:moveTo>
                  <a:lnTo>
                    <a:pt x="0" y="0"/>
                  </a:lnTo>
                </a:path>
              </a:pathLst>
            </a:custGeom>
            <a:noFill/>
            <a:ln w="12945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04" name="Figura a mano libera: forma 103">
              <a:extLst>
                <a:ext uri="{FF2B5EF4-FFF2-40B4-BE49-F238E27FC236}">
                  <a16:creationId xmlns:a16="http://schemas.microsoft.com/office/drawing/2014/main" id="{611A56C2-A9EA-289E-193A-99A930A6DAD6}"/>
                </a:ext>
              </a:extLst>
            </p:cNvPr>
            <p:cNvSpPr/>
            <p:nvPr/>
          </p:nvSpPr>
          <p:spPr>
            <a:xfrm>
              <a:off x="7750077" y="3494798"/>
              <a:ext cx="12098" cy="2978573"/>
            </a:xfrm>
            <a:custGeom>
              <a:avLst/>
              <a:gdLst>
                <a:gd name="connsiteX0" fmla="*/ 0 w 12098"/>
                <a:gd name="connsiteY0" fmla="*/ 2978574 h 2978573"/>
                <a:gd name="connsiteX1" fmla="*/ 0 w 12098"/>
                <a:gd name="connsiteY1" fmla="*/ 0 h 297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98" h="2978573">
                  <a:moveTo>
                    <a:pt x="0" y="2978574"/>
                  </a:moveTo>
                  <a:lnTo>
                    <a:pt x="0" y="0"/>
                  </a:lnTo>
                </a:path>
              </a:pathLst>
            </a:custGeom>
            <a:noFill/>
            <a:ln w="12945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05" name="Figura a mano libera: forma 104">
              <a:extLst>
                <a:ext uri="{FF2B5EF4-FFF2-40B4-BE49-F238E27FC236}">
                  <a16:creationId xmlns:a16="http://schemas.microsoft.com/office/drawing/2014/main" id="{DA505A84-536A-E04E-D343-50B1A34D98C8}"/>
                </a:ext>
              </a:extLst>
            </p:cNvPr>
            <p:cNvSpPr/>
            <p:nvPr/>
          </p:nvSpPr>
          <p:spPr>
            <a:xfrm>
              <a:off x="8567679" y="3494798"/>
              <a:ext cx="12098" cy="2978573"/>
            </a:xfrm>
            <a:custGeom>
              <a:avLst/>
              <a:gdLst>
                <a:gd name="connsiteX0" fmla="*/ 0 w 12098"/>
                <a:gd name="connsiteY0" fmla="*/ 2978574 h 2978573"/>
                <a:gd name="connsiteX1" fmla="*/ 0 w 12098"/>
                <a:gd name="connsiteY1" fmla="*/ 0 h 297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98" h="2978573">
                  <a:moveTo>
                    <a:pt x="0" y="2978574"/>
                  </a:moveTo>
                  <a:lnTo>
                    <a:pt x="0" y="0"/>
                  </a:lnTo>
                </a:path>
              </a:pathLst>
            </a:custGeom>
            <a:noFill/>
            <a:ln w="12945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06" name="Figura a mano libera: forma 105">
              <a:extLst>
                <a:ext uri="{FF2B5EF4-FFF2-40B4-BE49-F238E27FC236}">
                  <a16:creationId xmlns:a16="http://schemas.microsoft.com/office/drawing/2014/main" id="{D6C06B21-0E1D-75C1-B1D4-8C62D689D979}"/>
                </a:ext>
              </a:extLst>
            </p:cNvPr>
            <p:cNvSpPr/>
            <p:nvPr/>
          </p:nvSpPr>
          <p:spPr>
            <a:xfrm>
              <a:off x="9385161" y="3494798"/>
              <a:ext cx="12098" cy="2978573"/>
            </a:xfrm>
            <a:custGeom>
              <a:avLst/>
              <a:gdLst>
                <a:gd name="connsiteX0" fmla="*/ 0 w 12098"/>
                <a:gd name="connsiteY0" fmla="*/ 2978574 h 2978573"/>
                <a:gd name="connsiteX1" fmla="*/ 0 w 12098"/>
                <a:gd name="connsiteY1" fmla="*/ 0 h 297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98" h="2978573">
                  <a:moveTo>
                    <a:pt x="0" y="2978574"/>
                  </a:moveTo>
                  <a:lnTo>
                    <a:pt x="0" y="0"/>
                  </a:lnTo>
                </a:path>
              </a:pathLst>
            </a:custGeom>
            <a:noFill/>
            <a:ln w="12945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07" name="Figura a mano libera: forma 106">
              <a:extLst>
                <a:ext uri="{FF2B5EF4-FFF2-40B4-BE49-F238E27FC236}">
                  <a16:creationId xmlns:a16="http://schemas.microsoft.com/office/drawing/2014/main" id="{15D1DA24-30C7-A400-89B4-66A16B317B60}"/>
                </a:ext>
              </a:extLst>
            </p:cNvPr>
            <p:cNvSpPr/>
            <p:nvPr/>
          </p:nvSpPr>
          <p:spPr>
            <a:xfrm>
              <a:off x="2476918" y="6094790"/>
              <a:ext cx="735817" cy="234768"/>
            </a:xfrm>
            <a:custGeom>
              <a:avLst/>
              <a:gdLst>
                <a:gd name="connsiteX0" fmla="*/ 0 w 735817"/>
                <a:gd name="connsiteY0" fmla="*/ 0 h 234768"/>
                <a:gd name="connsiteX1" fmla="*/ 735818 w 735817"/>
                <a:gd name="connsiteY1" fmla="*/ 0 h 234768"/>
                <a:gd name="connsiteX2" fmla="*/ 735818 w 735817"/>
                <a:gd name="connsiteY2" fmla="*/ 234769 h 234768"/>
                <a:gd name="connsiteX3" fmla="*/ 0 w 735817"/>
                <a:gd name="connsiteY3" fmla="*/ 234769 h 23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817" h="234768">
                  <a:moveTo>
                    <a:pt x="0" y="0"/>
                  </a:moveTo>
                  <a:lnTo>
                    <a:pt x="735818" y="0"/>
                  </a:lnTo>
                  <a:lnTo>
                    <a:pt x="735818" y="234769"/>
                  </a:lnTo>
                  <a:lnTo>
                    <a:pt x="0" y="234769"/>
                  </a:lnTo>
                  <a:close/>
                </a:path>
              </a:pathLst>
            </a:custGeom>
            <a:solidFill>
              <a:srgbClr val="E18727"/>
            </a:solidFill>
            <a:ln w="12945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08" name="Figura a mano libera: forma 107">
              <a:extLst>
                <a:ext uri="{FF2B5EF4-FFF2-40B4-BE49-F238E27FC236}">
                  <a16:creationId xmlns:a16="http://schemas.microsoft.com/office/drawing/2014/main" id="{EB905947-DF7B-EA2B-5607-760EEFFE35B6}"/>
                </a:ext>
              </a:extLst>
            </p:cNvPr>
            <p:cNvSpPr/>
            <p:nvPr/>
          </p:nvSpPr>
          <p:spPr>
            <a:xfrm>
              <a:off x="3294520" y="6094790"/>
              <a:ext cx="735817" cy="243235"/>
            </a:xfrm>
            <a:custGeom>
              <a:avLst/>
              <a:gdLst>
                <a:gd name="connsiteX0" fmla="*/ 0 w 735817"/>
                <a:gd name="connsiteY0" fmla="*/ 0 h 243235"/>
                <a:gd name="connsiteX1" fmla="*/ 735818 w 735817"/>
                <a:gd name="connsiteY1" fmla="*/ 0 h 243235"/>
                <a:gd name="connsiteX2" fmla="*/ 735818 w 735817"/>
                <a:gd name="connsiteY2" fmla="*/ 243235 h 243235"/>
                <a:gd name="connsiteX3" fmla="*/ 0 w 735817"/>
                <a:gd name="connsiteY3" fmla="*/ 243235 h 243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817" h="243235">
                  <a:moveTo>
                    <a:pt x="0" y="0"/>
                  </a:moveTo>
                  <a:lnTo>
                    <a:pt x="735818" y="0"/>
                  </a:lnTo>
                  <a:lnTo>
                    <a:pt x="735818" y="243235"/>
                  </a:lnTo>
                  <a:lnTo>
                    <a:pt x="0" y="243235"/>
                  </a:lnTo>
                  <a:close/>
                </a:path>
              </a:pathLst>
            </a:custGeom>
            <a:solidFill>
              <a:srgbClr val="E18727"/>
            </a:solidFill>
            <a:ln w="12945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09" name="Figura a mano libera: forma 108">
              <a:extLst>
                <a:ext uri="{FF2B5EF4-FFF2-40B4-BE49-F238E27FC236}">
                  <a16:creationId xmlns:a16="http://schemas.microsoft.com/office/drawing/2014/main" id="{B53710D5-EEEA-070E-F241-A6446CE3C590}"/>
                </a:ext>
              </a:extLst>
            </p:cNvPr>
            <p:cNvSpPr/>
            <p:nvPr/>
          </p:nvSpPr>
          <p:spPr>
            <a:xfrm>
              <a:off x="4112002" y="5646661"/>
              <a:ext cx="735817" cy="448128"/>
            </a:xfrm>
            <a:custGeom>
              <a:avLst/>
              <a:gdLst>
                <a:gd name="connsiteX0" fmla="*/ 0 w 735817"/>
                <a:gd name="connsiteY0" fmla="*/ 0 h 448128"/>
                <a:gd name="connsiteX1" fmla="*/ 735818 w 735817"/>
                <a:gd name="connsiteY1" fmla="*/ 0 h 448128"/>
                <a:gd name="connsiteX2" fmla="*/ 735818 w 735817"/>
                <a:gd name="connsiteY2" fmla="*/ 448129 h 448128"/>
                <a:gd name="connsiteX3" fmla="*/ 0 w 735817"/>
                <a:gd name="connsiteY3" fmla="*/ 448129 h 448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817" h="448128">
                  <a:moveTo>
                    <a:pt x="0" y="0"/>
                  </a:moveTo>
                  <a:lnTo>
                    <a:pt x="735818" y="0"/>
                  </a:lnTo>
                  <a:lnTo>
                    <a:pt x="735818" y="448129"/>
                  </a:lnTo>
                  <a:lnTo>
                    <a:pt x="0" y="448129"/>
                  </a:lnTo>
                  <a:close/>
                </a:path>
              </a:pathLst>
            </a:custGeom>
            <a:solidFill>
              <a:srgbClr val="E18727"/>
            </a:solidFill>
            <a:ln w="12945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10" name="Figura a mano libera: forma 109">
              <a:extLst>
                <a:ext uri="{FF2B5EF4-FFF2-40B4-BE49-F238E27FC236}">
                  <a16:creationId xmlns:a16="http://schemas.microsoft.com/office/drawing/2014/main" id="{873F0970-8A4F-1E71-1FCA-8DE8677C2A33}"/>
                </a:ext>
              </a:extLst>
            </p:cNvPr>
            <p:cNvSpPr/>
            <p:nvPr/>
          </p:nvSpPr>
          <p:spPr>
            <a:xfrm>
              <a:off x="4929604" y="5839822"/>
              <a:ext cx="735817" cy="254967"/>
            </a:xfrm>
            <a:custGeom>
              <a:avLst/>
              <a:gdLst>
                <a:gd name="connsiteX0" fmla="*/ 0 w 735817"/>
                <a:gd name="connsiteY0" fmla="*/ 0 h 254967"/>
                <a:gd name="connsiteX1" fmla="*/ 735818 w 735817"/>
                <a:gd name="connsiteY1" fmla="*/ 0 h 254967"/>
                <a:gd name="connsiteX2" fmla="*/ 735818 w 735817"/>
                <a:gd name="connsiteY2" fmla="*/ 254968 h 254967"/>
                <a:gd name="connsiteX3" fmla="*/ 0 w 735817"/>
                <a:gd name="connsiteY3" fmla="*/ 254968 h 25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817" h="254967">
                  <a:moveTo>
                    <a:pt x="0" y="0"/>
                  </a:moveTo>
                  <a:lnTo>
                    <a:pt x="735818" y="0"/>
                  </a:lnTo>
                  <a:lnTo>
                    <a:pt x="735818" y="254968"/>
                  </a:lnTo>
                  <a:lnTo>
                    <a:pt x="0" y="254968"/>
                  </a:lnTo>
                  <a:close/>
                </a:path>
              </a:pathLst>
            </a:custGeom>
            <a:solidFill>
              <a:srgbClr val="E18727"/>
            </a:solidFill>
            <a:ln w="12945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11" name="Figura a mano libera: forma 110">
              <a:extLst>
                <a:ext uri="{FF2B5EF4-FFF2-40B4-BE49-F238E27FC236}">
                  <a16:creationId xmlns:a16="http://schemas.microsoft.com/office/drawing/2014/main" id="{FE5445A1-9F32-58B0-4658-61C46E6A491E}"/>
                </a:ext>
              </a:extLst>
            </p:cNvPr>
            <p:cNvSpPr/>
            <p:nvPr/>
          </p:nvSpPr>
          <p:spPr>
            <a:xfrm>
              <a:off x="5747085" y="3709730"/>
              <a:ext cx="735817" cy="2385060"/>
            </a:xfrm>
            <a:custGeom>
              <a:avLst/>
              <a:gdLst>
                <a:gd name="connsiteX0" fmla="*/ 0 w 735817"/>
                <a:gd name="connsiteY0" fmla="*/ 0 h 2385060"/>
                <a:gd name="connsiteX1" fmla="*/ 735818 w 735817"/>
                <a:gd name="connsiteY1" fmla="*/ 0 h 2385060"/>
                <a:gd name="connsiteX2" fmla="*/ 735818 w 735817"/>
                <a:gd name="connsiteY2" fmla="*/ 2385060 h 2385060"/>
                <a:gd name="connsiteX3" fmla="*/ 0 w 735817"/>
                <a:gd name="connsiteY3" fmla="*/ 2385060 h 238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817" h="2385060">
                  <a:moveTo>
                    <a:pt x="0" y="0"/>
                  </a:moveTo>
                  <a:lnTo>
                    <a:pt x="735818" y="0"/>
                  </a:lnTo>
                  <a:lnTo>
                    <a:pt x="735818" y="2385060"/>
                  </a:lnTo>
                  <a:lnTo>
                    <a:pt x="0" y="2385060"/>
                  </a:lnTo>
                  <a:close/>
                </a:path>
              </a:pathLst>
            </a:custGeom>
            <a:solidFill>
              <a:srgbClr val="E18727"/>
            </a:solidFill>
            <a:ln w="12945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12" name="Figura a mano libera: forma 111">
              <a:extLst>
                <a:ext uri="{FF2B5EF4-FFF2-40B4-BE49-F238E27FC236}">
                  <a16:creationId xmlns:a16="http://schemas.microsoft.com/office/drawing/2014/main" id="{CD7B4F64-A193-D8E7-9C94-E4193F8076AA}"/>
                </a:ext>
              </a:extLst>
            </p:cNvPr>
            <p:cNvSpPr/>
            <p:nvPr/>
          </p:nvSpPr>
          <p:spPr>
            <a:xfrm>
              <a:off x="6564687" y="4841602"/>
              <a:ext cx="735817" cy="1253187"/>
            </a:xfrm>
            <a:custGeom>
              <a:avLst/>
              <a:gdLst>
                <a:gd name="connsiteX0" fmla="*/ 0 w 735817"/>
                <a:gd name="connsiteY0" fmla="*/ 0 h 1253187"/>
                <a:gd name="connsiteX1" fmla="*/ 735818 w 735817"/>
                <a:gd name="connsiteY1" fmla="*/ 0 h 1253187"/>
                <a:gd name="connsiteX2" fmla="*/ 735818 w 735817"/>
                <a:gd name="connsiteY2" fmla="*/ 1253188 h 1253187"/>
                <a:gd name="connsiteX3" fmla="*/ 0 w 735817"/>
                <a:gd name="connsiteY3" fmla="*/ 1253188 h 12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817" h="1253187">
                  <a:moveTo>
                    <a:pt x="0" y="0"/>
                  </a:moveTo>
                  <a:lnTo>
                    <a:pt x="735818" y="0"/>
                  </a:lnTo>
                  <a:lnTo>
                    <a:pt x="735818" y="1253188"/>
                  </a:lnTo>
                  <a:lnTo>
                    <a:pt x="0" y="1253188"/>
                  </a:lnTo>
                  <a:close/>
                </a:path>
              </a:pathLst>
            </a:custGeom>
            <a:solidFill>
              <a:srgbClr val="E18727"/>
            </a:solidFill>
            <a:ln w="12945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13" name="Figura a mano libera: forma 112">
              <a:extLst>
                <a:ext uri="{FF2B5EF4-FFF2-40B4-BE49-F238E27FC236}">
                  <a16:creationId xmlns:a16="http://schemas.microsoft.com/office/drawing/2014/main" id="{082C585B-A62A-FB04-BF4D-D81751F5386D}"/>
                </a:ext>
              </a:extLst>
            </p:cNvPr>
            <p:cNvSpPr/>
            <p:nvPr/>
          </p:nvSpPr>
          <p:spPr>
            <a:xfrm>
              <a:off x="7382168" y="5390605"/>
              <a:ext cx="735817" cy="704184"/>
            </a:xfrm>
            <a:custGeom>
              <a:avLst/>
              <a:gdLst>
                <a:gd name="connsiteX0" fmla="*/ 0 w 735817"/>
                <a:gd name="connsiteY0" fmla="*/ 0 h 704184"/>
                <a:gd name="connsiteX1" fmla="*/ 735818 w 735817"/>
                <a:gd name="connsiteY1" fmla="*/ 0 h 704184"/>
                <a:gd name="connsiteX2" fmla="*/ 735818 w 735817"/>
                <a:gd name="connsiteY2" fmla="*/ 704185 h 704184"/>
                <a:gd name="connsiteX3" fmla="*/ 0 w 735817"/>
                <a:gd name="connsiteY3" fmla="*/ 704185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817" h="704184">
                  <a:moveTo>
                    <a:pt x="0" y="0"/>
                  </a:moveTo>
                  <a:lnTo>
                    <a:pt x="735818" y="0"/>
                  </a:lnTo>
                  <a:lnTo>
                    <a:pt x="735818" y="704185"/>
                  </a:lnTo>
                  <a:lnTo>
                    <a:pt x="0" y="704185"/>
                  </a:lnTo>
                  <a:close/>
                </a:path>
              </a:pathLst>
            </a:custGeom>
            <a:solidFill>
              <a:srgbClr val="E18727"/>
            </a:solidFill>
            <a:ln w="12945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14" name="Figura a mano libera: forma 113">
              <a:extLst>
                <a:ext uri="{FF2B5EF4-FFF2-40B4-BE49-F238E27FC236}">
                  <a16:creationId xmlns:a16="http://schemas.microsoft.com/office/drawing/2014/main" id="{241E655E-BC28-6D64-69B4-5407FB10EEA5}"/>
                </a:ext>
              </a:extLst>
            </p:cNvPr>
            <p:cNvSpPr/>
            <p:nvPr/>
          </p:nvSpPr>
          <p:spPr>
            <a:xfrm>
              <a:off x="8199771" y="4862527"/>
              <a:ext cx="735817" cy="1232262"/>
            </a:xfrm>
            <a:custGeom>
              <a:avLst/>
              <a:gdLst>
                <a:gd name="connsiteX0" fmla="*/ 0 w 735817"/>
                <a:gd name="connsiteY0" fmla="*/ 0 h 1232262"/>
                <a:gd name="connsiteX1" fmla="*/ 735818 w 735817"/>
                <a:gd name="connsiteY1" fmla="*/ 0 h 1232262"/>
                <a:gd name="connsiteX2" fmla="*/ 735818 w 735817"/>
                <a:gd name="connsiteY2" fmla="*/ 1232263 h 1232262"/>
                <a:gd name="connsiteX3" fmla="*/ 0 w 735817"/>
                <a:gd name="connsiteY3" fmla="*/ 1232263 h 123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817" h="1232262">
                  <a:moveTo>
                    <a:pt x="0" y="0"/>
                  </a:moveTo>
                  <a:lnTo>
                    <a:pt x="735818" y="0"/>
                  </a:lnTo>
                  <a:lnTo>
                    <a:pt x="735818" y="1232263"/>
                  </a:lnTo>
                  <a:lnTo>
                    <a:pt x="0" y="1232263"/>
                  </a:lnTo>
                  <a:close/>
                </a:path>
              </a:pathLst>
            </a:custGeom>
            <a:solidFill>
              <a:srgbClr val="E18727"/>
            </a:solidFill>
            <a:ln w="12945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15" name="Figura a mano libera: forma 114">
              <a:extLst>
                <a:ext uri="{FF2B5EF4-FFF2-40B4-BE49-F238E27FC236}">
                  <a16:creationId xmlns:a16="http://schemas.microsoft.com/office/drawing/2014/main" id="{AB0DD483-6853-7830-A7D9-D9C7ADB5C46F}"/>
                </a:ext>
              </a:extLst>
            </p:cNvPr>
            <p:cNvSpPr/>
            <p:nvPr/>
          </p:nvSpPr>
          <p:spPr>
            <a:xfrm>
              <a:off x="9017252" y="4334449"/>
              <a:ext cx="735817" cy="1760340"/>
            </a:xfrm>
            <a:custGeom>
              <a:avLst/>
              <a:gdLst>
                <a:gd name="connsiteX0" fmla="*/ 0 w 735817"/>
                <a:gd name="connsiteY0" fmla="*/ 0 h 1760340"/>
                <a:gd name="connsiteX1" fmla="*/ 735818 w 735817"/>
                <a:gd name="connsiteY1" fmla="*/ 0 h 1760340"/>
                <a:gd name="connsiteX2" fmla="*/ 735818 w 735817"/>
                <a:gd name="connsiteY2" fmla="*/ 1760341 h 1760340"/>
                <a:gd name="connsiteX3" fmla="*/ 0 w 735817"/>
                <a:gd name="connsiteY3" fmla="*/ 1760341 h 176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817" h="1760340">
                  <a:moveTo>
                    <a:pt x="0" y="0"/>
                  </a:moveTo>
                  <a:lnTo>
                    <a:pt x="735818" y="0"/>
                  </a:lnTo>
                  <a:lnTo>
                    <a:pt x="735818" y="1760341"/>
                  </a:lnTo>
                  <a:lnTo>
                    <a:pt x="0" y="1760341"/>
                  </a:lnTo>
                  <a:close/>
                </a:path>
              </a:pathLst>
            </a:custGeom>
            <a:solidFill>
              <a:srgbClr val="E18727"/>
            </a:solidFill>
            <a:ln w="12945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16" name="Figura a mano libera: forma 115">
              <a:extLst>
                <a:ext uri="{FF2B5EF4-FFF2-40B4-BE49-F238E27FC236}">
                  <a16:creationId xmlns:a16="http://schemas.microsoft.com/office/drawing/2014/main" id="{1A4E6B3F-FDB8-F152-6225-4CC21741B4C0}"/>
                </a:ext>
              </a:extLst>
            </p:cNvPr>
            <p:cNvSpPr/>
            <p:nvPr/>
          </p:nvSpPr>
          <p:spPr>
            <a:xfrm>
              <a:off x="2844827" y="3630264"/>
              <a:ext cx="6540333" cy="1180011"/>
            </a:xfrm>
            <a:custGeom>
              <a:avLst/>
              <a:gdLst>
                <a:gd name="connsiteX0" fmla="*/ 0 w 6540333"/>
                <a:gd name="connsiteY0" fmla="*/ 1180011 h 1180011"/>
                <a:gd name="connsiteX1" fmla="*/ 817602 w 6540333"/>
                <a:gd name="connsiteY1" fmla="*/ 580088 h 1180011"/>
                <a:gd name="connsiteX2" fmla="*/ 1635084 w 6540333"/>
                <a:gd name="connsiteY2" fmla="*/ 319677 h 1180011"/>
                <a:gd name="connsiteX3" fmla="*/ 2452686 w 6540333"/>
                <a:gd name="connsiteY3" fmla="*/ 205135 h 1180011"/>
                <a:gd name="connsiteX4" fmla="*/ 3270167 w 6540333"/>
                <a:gd name="connsiteY4" fmla="*/ 144054 h 1180011"/>
                <a:gd name="connsiteX5" fmla="*/ 4087769 w 6540333"/>
                <a:gd name="connsiteY5" fmla="*/ 85755 h 1180011"/>
                <a:gd name="connsiteX6" fmla="*/ 4905250 w 6540333"/>
                <a:gd name="connsiteY6" fmla="*/ 51284 h 1180011"/>
                <a:gd name="connsiteX7" fmla="*/ 5722852 w 6540333"/>
                <a:gd name="connsiteY7" fmla="*/ 27577 h 1180011"/>
                <a:gd name="connsiteX8" fmla="*/ 6540334 w 6540333"/>
                <a:gd name="connsiteY8" fmla="*/ 0 h 118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40333" h="1180011">
                  <a:moveTo>
                    <a:pt x="0" y="1180011"/>
                  </a:moveTo>
                  <a:lnTo>
                    <a:pt x="817602" y="580088"/>
                  </a:lnTo>
                  <a:lnTo>
                    <a:pt x="1635084" y="319677"/>
                  </a:lnTo>
                  <a:lnTo>
                    <a:pt x="2452686" y="205135"/>
                  </a:lnTo>
                  <a:lnTo>
                    <a:pt x="3270167" y="144054"/>
                  </a:lnTo>
                  <a:lnTo>
                    <a:pt x="4087769" y="85755"/>
                  </a:lnTo>
                  <a:lnTo>
                    <a:pt x="4905250" y="51284"/>
                  </a:lnTo>
                  <a:lnTo>
                    <a:pt x="5722852" y="27577"/>
                  </a:lnTo>
                  <a:lnTo>
                    <a:pt x="6540334" y="0"/>
                  </a:lnTo>
                </a:path>
              </a:pathLst>
            </a:custGeom>
            <a:noFill/>
            <a:ln w="12945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</p:grpSp>
      <p:grpSp>
        <p:nvGrpSpPr>
          <p:cNvPr id="117" name="Elemento grafico 4">
            <a:extLst>
              <a:ext uri="{FF2B5EF4-FFF2-40B4-BE49-F238E27FC236}">
                <a16:creationId xmlns:a16="http://schemas.microsoft.com/office/drawing/2014/main" id="{FECA5CDC-90DE-00C9-4208-EFC21B91AE32}"/>
              </a:ext>
            </a:extLst>
          </p:cNvPr>
          <p:cNvGrpSpPr/>
          <p:nvPr/>
        </p:nvGrpSpPr>
        <p:grpSpPr>
          <a:xfrm>
            <a:off x="55089" y="3146519"/>
            <a:ext cx="8965190" cy="2525268"/>
            <a:chOff x="64906" y="3407470"/>
            <a:chExt cx="11953586" cy="3367024"/>
          </a:xfrm>
        </p:grpSpPr>
        <p:sp>
          <p:nvSpPr>
            <p:cNvPr id="118" name="CasellaDiTesto 117">
              <a:extLst>
                <a:ext uri="{FF2B5EF4-FFF2-40B4-BE49-F238E27FC236}">
                  <a16:creationId xmlns:a16="http://schemas.microsoft.com/office/drawing/2014/main" id="{2DC388A3-C0A9-BFB7-C61D-AFE6C50881AC}"/>
                </a:ext>
              </a:extLst>
            </p:cNvPr>
            <p:cNvSpPr txBox="1"/>
            <p:nvPr/>
          </p:nvSpPr>
          <p:spPr>
            <a:xfrm>
              <a:off x="1926357" y="5947678"/>
              <a:ext cx="468504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900">
                  <a:ln/>
                  <a:solidFill>
                    <a:srgbClr val="4D4D4D"/>
                  </a:solidFill>
                  <a:latin typeface="Arial"/>
                  <a:cs typeface="Arial"/>
                  <a:sym typeface="Arial"/>
                  <a:rtl val="0"/>
                </a:rPr>
                <a:t>0%</a:t>
              </a:r>
            </a:p>
          </p:txBody>
        </p:sp>
        <p:sp>
          <p:nvSpPr>
            <p:cNvPr id="119" name="CasellaDiTesto 118">
              <a:extLst>
                <a:ext uri="{FF2B5EF4-FFF2-40B4-BE49-F238E27FC236}">
                  <a16:creationId xmlns:a16="http://schemas.microsoft.com/office/drawing/2014/main" id="{E1162EA2-DB22-A796-896A-B68A3A407B1E}"/>
                </a:ext>
              </a:extLst>
            </p:cNvPr>
            <p:cNvSpPr txBox="1"/>
            <p:nvPr/>
          </p:nvSpPr>
          <p:spPr>
            <a:xfrm>
              <a:off x="1865865" y="5331546"/>
              <a:ext cx="55399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900">
                  <a:ln/>
                  <a:solidFill>
                    <a:srgbClr val="4D4D4D"/>
                  </a:solidFill>
                  <a:latin typeface="Arial"/>
                  <a:cs typeface="Arial"/>
                  <a:sym typeface="Arial"/>
                  <a:rtl val="0"/>
                </a:rPr>
                <a:t>25%</a:t>
              </a:r>
            </a:p>
          </p:txBody>
        </p:sp>
        <p:sp>
          <p:nvSpPr>
            <p:cNvPr id="120" name="CasellaDiTesto 119">
              <a:extLst>
                <a:ext uri="{FF2B5EF4-FFF2-40B4-BE49-F238E27FC236}">
                  <a16:creationId xmlns:a16="http://schemas.microsoft.com/office/drawing/2014/main" id="{998134F3-3DD2-6F24-D0F1-259783E5949C}"/>
                </a:ext>
              </a:extLst>
            </p:cNvPr>
            <p:cNvSpPr txBox="1"/>
            <p:nvPr/>
          </p:nvSpPr>
          <p:spPr>
            <a:xfrm>
              <a:off x="1865865" y="4715415"/>
              <a:ext cx="55399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900">
                  <a:ln/>
                  <a:solidFill>
                    <a:srgbClr val="4D4D4D"/>
                  </a:solidFill>
                  <a:latin typeface="Arial"/>
                  <a:cs typeface="Arial"/>
                  <a:sym typeface="Arial"/>
                  <a:rtl val="0"/>
                </a:rPr>
                <a:t>50%</a:t>
              </a:r>
            </a:p>
          </p:txBody>
        </p:sp>
        <p:sp>
          <p:nvSpPr>
            <p:cNvPr id="121" name="CasellaDiTesto 120">
              <a:extLst>
                <a:ext uri="{FF2B5EF4-FFF2-40B4-BE49-F238E27FC236}">
                  <a16:creationId xmlns:a16="http://schemas.microsoft.com/office/drawing/2014/main" id="{FF6D0A8D-720A-5111-AA1E-E50DE86B7143}"/>
                </a:ext>
              </a:extLst>
            </p:cNvPr>
            <p:cNvSpPr txBox="1"/>
            <p:nvPr/>
          </p:nvSpPr>
          <p:spPr>
            <a:xfrm>
              <a:off x="1865865" y="4099285"/>
              <a:ext cx="55399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900">
                  <a:ln/>
                  <a:solidFill>
                    <a:srgbClr val="4D4D4D"/>
                  </a:solidFill>
                  <a:latin typeface="Arial"/>
                  <a:cs typeface="Arial"/>
                  <a:sym typeface="Arial"/>
                  <a:rtl val="0"/>
                </a:rPr>
                <a:t>75%</a:t>
              </a:r>
            </a:p>
          </p:txBody>
        </p:sp>
        <p:sp>
          <p:nvSpPr>
            <p:cNvPr id="122" name="CasellaDiTesto 121">
              <a:extLst>
                <a:ext uri="{FF2B5EF4-FFF2-40B4-BE49-F238E27FC236}">
                  <a16:creationId xmlns:a16="http://schemas.microsoft.com/office/drawing/2014/main" id="{C0565DF3-947B-2731-BB3E-BE71E5FCF72B}"/>
                </a:ext>
              </a:extLst>
            </p:cNvPr>
            <p:cNvSpPr txBox="1"/>
            <p:nvPr/>
          </p:nvSpPr>
          <p:spPr>
            <a:xfrm>
              <a:off x="1805373" y="3483153"/>
              <a:ext cx="639491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900" dirty="0">
                  <a:ln/>
                  <a:solidFill>
                    <a:srgbClr val="4D4D4D"/>
                  </a:solidFill>
                  <a:latin typeface="Arial"/>
                  <a:cs typeface="Arial"/>
                  <a:sym typeface="Arial"/>
                  <a:rtl val="0"/>
                </a:rPr>
                <a:t>100%</a:t>
              </a:r>
            </a:p>
          </p:txBody>
        </p:sp>
        <p:sp>
          <p:nvSpPr>
            <p:cNvPr id="123" name="Figura a mano libera: forma 122">
              <a:extLst>
                <a:ext uri="{FF2B5EF4-FFF2-40B4-BE49-F238E27FC236}">
                  <a16:creationId xmlns:a16="http://schemas.microsoft.com/office/drawing/2014/main" id="{AE92878F-76BD-EDAD-2EA3-930B771E9D4E}"/>
                </a:ext>
              </a:extLst>
            </p:cNvPr>
            <p:cNvSpPr/>
            <p:nvPr/>
          </p:nvSpPr>
          <p:spPr>
            <a:xfrm>
              <a:off x="2321213" y="6094790"/>
              <a:ext cx="33149" cy="12095"/>
            </a:xfrm>
            <a:custGeom>
              <a:avLst/>
              <a:gdLst>
                <a:gd name="connsiteX0" fmla="*/ 0 w 33149"/>
                <a:gd name="connsiteY0" fmla="*/ 0 h 12095"/>
                <a:gd name="connsiteX1" fmla="*/ 33149 w 33149"/>
                <a:gd name="connsiteY1" fmla="*/ 0 h 1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149" h="12095">
                  <a:moveTo>
                    <a:pt x="0" y="0"/>
                  </a:moveTo>
                  <a:lnTo>
                    <a:pt x="33149" y="0"/>
                  </a:lnTo>
                </a:path>
              </a:pathLst>
            </a:custGeom>
            <a:noFill/>
            <a:ln w="12945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24" name="Figura a mano libera: forma 123">
              <a:extLst>
                <a:ext uri="{FF2B5EF4-FFF2-40B4-BE49-F238E27FC236}">
                  <a16:creationId xmlns:a16="http://schemas.microsoft.com/office/drawing/2014/main" id="{1B5D9B03-4A9F-A3D5-4A14-71213722016B}"/>
                </a:ext>
              </a:extLst>
            </p:cNvPr>
            <p:cNvSpPr/>
            <p:nvPr/>
          </p:nvSpPr>
          <p:spPr>
            <a:xfrm>
              <a:off x="2321213" y="5478658"/>
              <a:ext cx="33149" cy="12095"/>
            </a:xfrm>
            <a:custGeom>
              <a:avLst/>
              <a:gdLst>
                <a:gd name="connsiteX0" fmla="*/ 0 w 33149"/>
                <a:gd name="connsiteY0" fmla="*/ 0 h 12095"/>
                <a:gd name="connsiteX1" fmla="*/ 33149 w 33149"/>
                <a:gd name="connsiteY1" fmla="*/ 0 h 1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149" h="12095">
                  <a:moveTo>
                    <a:pt x="0" y="0"/>
                  </a:moveTo>
                  <a:lnTo>
                    <a:pt x="33149" y="0"/>
                  </a:lnTo>
                </a:path>
              </a:pathLst>
            </a:custGeom>
            <a:noFill/>
            <a:ln w="12945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25" name="Figura a mano libera: forma 124">
              <a:extLst>
                <a:ext uri="{FF2B5EF4-FFF2-40B4-BE49-F238E27FC236}">
                  <a16:creationId xmlns:a16="http://schemas.microsoft.com/office/drawing/2014/main" id="{9D730750-6252-1657-BDFE-04893D0A79E2}"/>
                </a:ext>
              </a:extLst>
            </p:cNvPr>
            <p:cNvSpPr/>
            <p:nvPr/>
          </p:nvSpPr>
          <p:spPr>
            <a:xfrm>
              <a:off x="2321213" y="4862527"/>
              <a:ext cx="33149" cy="12095"/>
            </a:xfrm>
            <a:custGeom>
              <a:avLst/>
              <a:gdLst>
                <a:gd name="connsiteX0" fmla="*/ 0 w 33149"/>
                <a:gd name="connsiteY0" fmla="*/ 0 h 12095"/>
                <a:gd name="connsiteX1" fmla="*/ 33149 w 33149"/>
                <a:gd name="connsiteY1" fmla="*/ 0 h 1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149" h="12095">
                  <a:moveTo>
                    <a:pt x="0" y="0"/>
                  </a:moveTo>
                  <a:lnTo>
                    <a:pt x="33149" y="0"/>
                  </a:lnTo>
                </a:path>
              </a:pathLst>
            </a:custGeom>
            <a:noFill/>
            <a:ln w="12945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26" name="Figura a mano libera: forma 125">
              <a:extLst>
                <a:ext uri="{FF2B5EF4-FFF2-40B4-BE49-F238E27FC236}">
                  <a16:creationId xmlns:a16="http://schemas.microsoft.com/office/drawing/2014/main" id="{549CA71F-6BD6-87DE-057C-0E69619F29F3}"/>
                </a:ext>
              </a:extLst>
            </p:cNvPr>
            <p:cNvSpPr/>
            <p:nvPr/>
          </p:nvSpPr>
          <p:spPr>
            <a:xfrm>
              <a:off x="2321213" y="4246396"/>
              <a:ext cx="33149" cy="12095"/>
            </a:xfrm>
            <a:custGeom>
              <a:avLst/>
              <a:gdLst>
                <a:gd name="connsiteX0" fmla="*/ 0 w 33149"/>
                <a:gd name="connsiteY0" fmla="*/ 0 h 12095"/>
                <a:gd name="connsiteX1" fmla="*/ 33149 w 33149"/>
                <a:gd name="connsiteY1" fmla="*/ 0 h 1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149" h="12095">
                  <a:moveTo>
                    <a:pt x="0" y="0"/>
                  </a:moveTo>
                  <a:lnTo>
                    <a:pt x="33149" y="0"/>
                  </a:lnTo>
                </a:path>
              </a:pathLst>
            </a:custGeom>
            <a:noFill/>
            <a:ln w="12945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27" name="Figura a mano libera: forma 126">
              <a:extLst>
                <a:ext uri="{FF2B5EF4-FFF2-40B4-BE49-F238E27FC236}">
                  <a16:creationId xmlns:a16="http://schemas.microsoft.com/office/drawing/2014/main" id="{DD3BE319-0431-89EE-8F22-2FE81C90E5E0}"/>
                </a:ext>
              </a:extLst>
            </p:cNvPr>
            <p:cNvSpPr/>
            <p:nvPr/>
          </p:nvSpPr>
          <p:spPr>
            <a:xfrm>
              <a:off x="2321213" y="3630264"/>
              <a:ext cx="33149" cy="12095"/>
            </a:xfrm>
            <a:custGeom>
              <a:avLst/>
              <a:gdLst>
                <a:gd name="connsiteX0" fmla="*/ 0 w 33149"/>
                <a:gd name="connsiteY0" fmla="*/ 0 h 12095"/>
                <a:gd name="connsiteX1" fmla="*/ 33149 w 33149"/>
                <a:gd name="connsiteY1" fmla="*/ 0 h 1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149" h="12095">
                  <a:moveTo>
                    <a:pt x="0" y="0"/>
                  </a:moveTo>
                  <a:lnTo>
                    <a:pt x="33149" y="0"/>
                  </a:lnTo>
                </a:path>
              </a:pathLst>
            </a:custGeom>
            <a:noFill/>
            <a:ln w="12945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28" name="Figura a mano libera: forma 127">
              <a:extLst>
                <a:ext uri="{FF2B5EF4-FFF2-40B4-BE49-F238E27FC236}">
                  <a16:creationId xmlns:a16="http://schemas.microsoft.com/office/drawing/2014/main" id="{606DDBAF-B78F-B7F7-73B1-E62162E864F0}"/>
                </a:ext>
              </a:extLst>
            </p:cNvPr>
            <p:cNvSpPr/>
            <p:nvPr/>
          </p:nvSpPr>
          <p:spPr>
            <a:xfrm>
              <a:off x="9875625" y="6094790"/>
              <a:ext cx="33149" cy="12095"/>
            </a:xfrm>
            <a:custGeom>
              <a:avLst/>
              <a:gdLst>
                <a:gd name="connsiteX0" fmla="*/ 0 w 33149"/>
                <a:gd name="connsiteY0" fmla="*/ 0 h 12095"/>
                <a:gd name="connsiteX1" fmla="*/ 33150 w 33149"/>
                <a:gd name="connsiteY1" fmla="*/ 0 h 1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149" h="12095">
                  <a:moveTo>
                    <a:pt x="0" y="0"/>
                  </a:moveTo>
                  <a:lnTo>
                    <a:pt x="33150" y="0"/>
                  </a:lnTo>
                </a:path>
              </a:pathLst>
            </a:custGeom>
            <a:noFill/>
            <a:ln w="12945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29" name="Figura a mano libera: forma 128">
              <a:extLst>
                <a:ext uri="{FF2B5EF4-FFF2-40B4-BE49-F238E27FC236}">
                  <a16:creationId xmlns:a16="http://schemas.microsoft.com/office/drawing/2014/main" id="{491D9EF8-D4F3-D3C3-E635-1F2FD4129788}"/>
                </a:ext>
              </a:extLst>
            </p:cNvPr>
            <p:cNvSpPr/>
            <p:nvPr/>
          </p:nvSpPr>
          <p:spPr>
            <a:xfrm>
              <a:off x="9875625" y="5602756"/>
              <a:ext cx="33149" cy="12095"/>
            </a:xfrm>
            <a:custGeom>
              <a:avLst/>
              <a:gdLst>
                <a:gd name="connsiteX0" fmla="*/ 0 w 33149"/>
                <a:gd name="connsiteY0" fmla="*/ 0 h 12095"/>
                <a:gd name="connsiteX1" fmla="*/ 33150 w 33149"/>
                <a:gd name="connsiteY1" fmla="*/ 0 h 1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149" h="12095">
                  <a:moveTo>
                    <a:pt x="0" y="0"/>
                  </a:moveTo>
                  <a:lnTo>
                    <a:pt x="33150" y="0"/>
                  </a:lnTo>
                </a:path>
              </a:pathLst>
            </a:custGeom>
            <a:noFill/>
            <a:ln w="12945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30" name="Figura a mano libera: forma 129">
              <a:extLst>
                <a:ext uri="{FF2B5EF4-FFF2-40B4-BE49-F238E27FC236}">
                  <a16:creationId xmlns:a16="http://schemas.microsoft.com/office/drawing/2014/main" id="{4E02F9CF-D569-9AC6-597B-2BCCFC3D5ED6}"/>
                </a:ext>
              </a:extLst>
            </p:cNvPr>
            <p:cNvSpPr/>
            <p:nvPr/>
          </p:nvSpPr>
          <p:spPr>
            <a:xfrm>
              <a:off x="9875625" y="5107818"/>
              <a:ext cx="33149" cy="12095"/>
            </a:xfrm>
            <a:custGeom>
              <a:avLst/>
              <a:gdLst>
                <a:gd name="connsiteX0" fmla="*/ 0 w 33149"/>
                <a:gd name="connsiteY0" fmla="*/ 0 h 12095"/>
                <a:gd name="connsiteX1" fmla="*/ 33150 w 33149"/>
                <a:gd name="connsiteY1" fmla="*/ 0 h 1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149" h="12095">
                  <a:moveTo>
                    <a:pt x="0" y="0"/>
                  </a:moveTo>
                  <a:lnTo>
                    <a:pt x="33150" y="0"/>
                  </a:lnTo>
                </a:path>
              </a:pathLst>
            </a:custGeom>
            <a:noFill/>
            <a:ln w="12945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31" name="Figura a mano libera: forma 130">
              <a:extLst>
                <a:ext uri="{FF2B5EF4-FFF2-40B4-BE49-F238E27FC236}">
                  <a16:creationId xmlns:a16="http://schemas.microsoft.com/office/drawing/2014/main" id="{552C0FE2-AD7C-8BE9-8B1A-9569624D5EF1}"/>
                </a:ext>
              </a:extLst>
            </p:cNvPr>
            <p:cNvSpPr/>
            <p:nvPr/>
          </p:nvSpPr>
          <p:spPr>
            <a:xfrm>
              <a:off x="9875625" y="4615905"/>
              <a:ext cx="33149" cy="12095"/>
            </a:xfrm>
            <a:custGeom>
              <a:avLst/>
              <a:gdLst>
                <a:gd name="connsiteX0" fmla="*/ 0 w 33149"/>
                <a:gd name="connsiteY0" fmla="*/ 0 h 12095"/>
                <a:gd name="connsiteX1" fmla="*/ 33150 w 33149"/>
                <a:gd name="connsiteY1" fmla="*/ 0 h 1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149" h="12095">
                  <a:moveTo>
                    <a:pt x="0" y="0"/>
                  </a:moveTo>
                  <a:lnTo>
                    <a:pt x="33150" y="0"/>
                  </a:lnTo>
                </a:path>
              </a:pathLst>
            </a:custGeom>
            <a:noFill/>
            <a:ln w="12945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32" name="Figura a mano libera: forma 131">
              <a:extLst>
                <a:ext uri="{FF2B5EF4-FFF2-40B4-BE49-F238E27FC236}">
                  <a16:creationId xmlns:a16="http://schemas.microsoft.com/office/drawing/2014/main" id="{DC833E3D-ABA2-5483-6139-B32B79614BE8}"/>
                </a:ext>
              </a:extLst>
            </p:cNvPr>
            <p:cNvSpPr/>
            <p:nvPr/>
          </p:nvSpPr>
          <p:spPr>
            <a:xfrm>
              <a:off x="9875625" y="4123992"/>
              <a:ext cx="33149" cy="12095"/>
            </a:xfrm>
            <a:custGeom>
              <a:avLst/>
              <a:gdLst>
                <a:gd name="connsiteX0" fmla="*/ 0 w 33149"/>
                <a:gd name="connsiteY0" fmla="*/ 0 h 12095"/>
                <a:gd name="connsiteX1" fmla="*/ 33150 w 33149"/>
                <a:gd name="connsiteY1" fmla="*/ 0 h 1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149" h="12095">
                  <a:moveTo>
                    <a:pt x="0" y="0"/>
                  </a:moveTo>
                  <a:lnTo>
                    <a:pt x="33150" y="0"/>
                  </a:lnTo>
                </a:path>
              </a:pathLst>
            </a:custGeom>
            <a:noFill/>
            <a:ln w="12945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33" name="Figura a mano libera: forma 132">
              <a:extLst>
                <a:ext uri="{FF2B5EF4-FFF2-40B4-BE49-F238E27FC236}">
                  <a16:creationId xmlns:a16="http://schemas.microsoft.com/office/drawing/2014/main" id="{F46038C2-D8D9-7FA0-591E-6C02A9360F5B}"/>
                </a:ext>
              </a:extLst>
            </p:cNvPr>
            <p:cNvSpPr/>
            <p:nvPr/>
          </p:nvSpPr>
          <p:spPr>
            <a:xfrm>
              <a:off x="9875625" y="3629055"/>
              <a:ext cx="33149" cy="12095"/>
            </a:xfrm>
            <a:custGeom>
              <a:avLst/>
              <a:gdLst>
                <a:gd name="connsiteX0" fmla="*/ 0 w 33149"/>
                <a:gd name="connsiteY0" fmla="*/ 0 h 12095"/>
                <a:gd name="connsiteX1" fmla="*/ 33150 w 33149"/>
                <a:gd name="connsiteY1" fmla="*/ 0 h 1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149" h="12095">
                  <a:moveTo>
                    <a:pt x="0" y="0"/>
                  </a:moveTo>
                  <a:lnTo>
                    <a:pt x="33150" y="0"/>
                  </a:lnTo>
                </a:path>
              </a:pathLst>
            </a:custGeom>
            <a:noFill/>
            <a:ln w="12945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34" name="CasellaDiTesto 133">
              <a:extLst>
                <a:ext uri="{FF2B5EF4-FFF2-40B4-BE49-F238E27FC236}">
                  <a16:creationId xmlns:a16="http://schemas.microsoft.com/office/drawing/2014/main" id="{F93CF2E5-164F-3442-D528-5F3EDADF80CD}"/>
                </a:ext>
              </a:extLst>
            </p:cNvPr>
            <p:cNvSpPr txBox="1"/>
            <p:nvPr/>
          </p:nvSpPr>
          <p:spPr>
            <a:xfrm>
              <a:off x="9861041" y="5964770"/>
              <a:ext cx="468504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900">
                  <a:ln/>
                  <a:solidFill>
                    <a:srgbClr val="4D4D4D"/>
                  </a:solidFill>
                  <a:latin typeface="Arial"/>
                  <a:cs typeface="Arial"/>
                  <a:sym typeface="Arial"/>
                  <a:rtl val="0"/>
                </a:rPr>
                <a:t>0%</a:t>
              </a:r>
            </a:p>
          </p:txBody>
        </p:sp>
        <p:sp>
          <p:nvSpPr>
            <p:cNvPr id="135" name="CasellaDiTesto 134">
              <a:extLst>
                <a:ext uri="{FF2B5EF4-FFF2-40B4-BE49-F238E27FC236}">
                  <a16:creationId xmlns:a16="http://schemas.microsoft.com/office/drawing/2014/main" id="{7B391749-211D-0AB9-B835-40D67DC9EA3C}"/>
                </a:ext>
              </a:extLst>
            </p:cNvPr>
            <p:cNvSpPr txBox="1"/>
            <p:nvPr/>
          </p:nvSpPr>
          <p:spPr>
            <a:xfrm>
              <a:off x="9861041" y="5472737"/>
              <a:ext cx="55399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900">
                  <a:ln/>
                  <a:solidFill>
                    <a:srgbClr val="4D4D4D"/>
                  </a:solidFill>
                  <a:latin typeface="Arial"/>
                  <a:cs typeface="Arial"/>
                  <a:sym typeface="Arial"/>
                  <a:rtl val="0"/>
                </a:rPr>
                <a:t>10%</a:t>
              </a:r>
            </a:p>
          </p:txBody>
        </p:sp>
        <p:sp>
          <p:nvSpPr>
            <p:cNvPr id="136" name="CasellaDiTesto 135">
              <a:extLst>
                <a:ext uri="{FF2B5EF4-FFF2-40B4-BE49-F238E27FC236}">
                  <a16:creationId xmlns:a16="http://schemas.microsoft.com/office/drawing/2014/main" id="{DB50959D-6711-B4BF-B04C-11675AA385FF}"/>
                </a:ext>
              </a:extLst>
            </p:cNvPr>
            <p:cNvSpPr txBox="1"/>
            <p:nvPr/>
          </p:nvSpPr>
          <p:spPr>
            <a:xfrm>
              <a:off x="9861041" y="4977799"/>
              <a:ext cx="55399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900">
                  <a:ln/>
                  <a:solidFill>
                    <a:srgbClr val="4D4D4D"/>
                  </a:solidFill>
                  <a:latin typeface="Arial"/>
                  <a:cs typeface="Arial"/>
                  <a:sym typeface="Arial"/>
                  <a:rtl val="0"/>
                </a:rPr>
                <a:t>20%</a:t>
              </a:r>
            </a:p>
          </p:txBody>
        </p:sp>
        <p:sp>
          <p:nvSpPr>
            <p:cNvPr id="137" name="CasellaDiTesto 136">
              <a:extLst>
                <a:ext uri="{FF2B5EF4-FFF2-40B4-BE49-F238E27FC236}">
                  <a16:creationId xmlns:a16="http://schemas.microsoft.com/office/drawing/2014/main" id="{41C270EE-B18C-AC99-E276-A898E49B5EC4}"/>
                </a:ext>
              </a:extLst>
            </p:cNvPr>
            <p:cNvSpPr txBox="1"/>
            <p:nvPr/>
          </p:nvSpPr>
          <p:spPr>
            <a:xfrm>
              <a:off x="9861041" y="4485885"/>
              <a:ext cx="55399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900">
                  <a:ln/>
                  <a:solidFill>
                    <a:srgbClr val="4D4D4D"/>
                  </a:solidFill>
                  <a:latin typeface="Arial"/>
                  <a:cs typeface="Arial"/>
                  <a:sym typeface="Arial"/>
                  <a:rtl val="0"/>
                </a:rPr>
                <a:t>30%</a:t>
              </a:r>
            </a:p>
          </p:txBody>
        </p:sp>
        <p:sp>
          <p:nvSpPr>
            <p:cNvPr id="138" name="CasellaDiTesto 137">
              <a:extLst>
                <a:ext uri="{FF2B5EF4-FFF2-40B4-BE49-F238E27FC236}">
                  <a16:creationId xmlns:a16="http://schemas.microsoft.com/office/drawing/2014/main" id="{4D8E2A46-C717-C001-85A3-E0E0D068A5DF}"/>
                </a:ext>
              </a:extLst>
            </p:cNvPr>
            <p:cNvSpPr txBox="1"/>
            <p:nvPr/>
          </p:nvSpPr>
          <p:spPr>
            <a:xfrm>
              <a:off x="9861041" y="3993973"/>
              <a:ext cx="55399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900">
                  <a:ln/>
                  <a:solidFill>
                    <a:srgbClr val="4D4D4D"/>
                  </a:solidFill>
                  <a:latin typeface="Arial"/>
                  <a:cs typeface="Arial"/>
                  <a:sym typeface="Arial"/>
                  <a:rtl val="0"/>
                </a:rPr>
                <a:t>40%</a:t>
              </a:r>
            </a:p>
          </p:txBody>
        </p:sp>
        <p:sp>
          <p:nvSpPr>
            <p:cNvPr id="139" name="CasellaDiTesto 138">
              <a:extLst>
                <a:ext uri="{FF2B5EF4-FFF2-40B4-BE49-F238E27FC236}">
                  <a16:creationId xmlns:a16="http://schemas.microsoft.com/office/drawing/2014/main" id="{2D21F4AD-16B5-015C-C980-030BADF09A10}"/>
                </a:ext>
              </a:extLst>
            </p:cNvPr>
            <p:cNvSpPr txBox="1"/>
            <p:nvPr/>
          </p:nvSpPr>
          <p:spPr>
            <a:xfrm>
              <a:off x="9861041" y="3499035"/>
              <a:ext cx="55399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900" dirty="0">
                  <a:ln/>
                  <a:solidFill>
                    <a:srgbClr val="4D4D4D"/>
                  </a:solidFill>
                  <a:latin typeface="Arial"/>
                  <a:cs typeface="Arial"/>
                  <a:sym typeface="Arial"/>
                  <a:rtl val="0"/>
                </a:rPr>
                <a:t>50%</a:t>
              </a:r>
            </a:p>
          </p:txBody>
        </p:sp>
        <p:sp>
          <p:nvSpPr>
            <p:cNvPr id="140" name="Figura a mano libera: forma 139">
              <a:extLst>
                <a:ext uri="{FF2B5EF4-FFF2-40B4-BE49-F238E27FC236}">
                  <a16:creationId xmlns:a16="http://schemas.microsoft.com/office/drawing/2014/main" id="{0B69A36D-CE80-E7F0-37A1-F3D1EE5359E6}"/>
                </a:ext>
              </a:extLst>
            </p:cNvPr>
            <p:cNvSpPr/>
            <p:nvPr/>
          </p:nvSpPr>
          <p:spPr>
            <a:xfrm>
              <a:off x="2844827" y="6473371"/>
              <a:ext cx="12098" cy="33140"/>
            </a:xfrm>
            <a:custGeom>
              <a:avLst/>
              <a:gdLst>
                <a:gd name="connsiteX0" fmla="*/ 0 w 12098"/>
                <a:gd name="connsiteY0" fmla="*/ 33141 h 33140"/>
                <a:gd name="connsiteX1" fmla="*/ 0 w 12098"/>
                <a:gd name="connsiteY1" fmla="*/ 0 h 3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98" h="33140">
                  <a:moveTo>
                    <a:pt x="0" y="33141"/>
                  </a:moveTo>
                  <a:lnTo>
                    <a:pt x="0" y="0"/>
                  </a:lnTo>
                </a:path>
              </a:pathLst>
            </a:custGeom>
            <a:noFill/>
            <a:ln w="12945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41" name="Figura a mano libera: forma 140">
              <a:extLst>
                <a:ext uri="{FF2B5EF4-FFF2-40B4-BE49-F238E27FC236}">
                  <a16:creationId xmlns:a16="http://schemas.microsoft.com/office/drawing/2014/main" id="{6F794460-C7D3-70F5-341A-5B87CDF46FBE}"/>
                </a:ext>
              </a:extLst>
            </p:cNvPr>
            <p:cNvSpPr/>
            <p:nvPr/>
          </p:nvSpPr>
          <p:spPr>
            <a:xfrm>
              <a:off x="3662429" y="6473371"/>
              <a:ext cx="12098" cy="33140"/>
            </a:xfrm>
            <a:custGeom>
              <a:avLst/>
              <a:gdLst>
                <a:gd name="connsiteX0" fmla="*/ 0 w 12098"/>
                <a:gd name="connsiteY0" fmla="*/ 33141 h 33140"/>
                <a:gd name="connsiteX1" fmla="*/ 0 w 12098"/>
                <a:gd name="connsiteY1" fmla="*/ 0 h 3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98" h="33140">
                  <a:moveTo>
                    <a:pt x="0" y="33141"/>
                  </a:moveTo>
                  <a:lnTo>
                    <a:pt x="0" y="0"/>
                  </a:lnTo>
                </a:path>
              </a:pathLst>
            </a:custGeom>
            <a:noFill/>
            <a:ln w="12945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42" name="Figura a mano libera: forma 141">
              <a:extLst>
                <a:ext uri="{FF2B5EF4-FFF2-40B4-BE49-F238E27FC236}">
                  <a16:creationId xmlns:a16="http://schemas.microsoft.com/office/drawing/2014/main" id="{49A7769A-0F75-9EE3-A3F6-5602286C9F13}"/>
                </a:ext>
              </a:extLst>
            </p:cNvPr>
            <p:cNvSpPr/>
            <p:nvPr/>
          </p:nvSpPr>
          <p:spPr>
            <a:xfrm>
              <a:off x="4479911" y="6473371"/>
              <a:ext cx="12098" cy="33140"/>
            </a:xfrm>
            <a:custGeom>
              <a:avLst/>
              <a:gdLst>
                <a:gd name="connsiteX0" fmla="*/ 0 w 12098"/>
                <a:gd name="connsiteY0" fmla="*/ 33141 h 33140"/>
                <a:gd name="connsiteX1" fmla="*/ 0 w 12098"/>
                <a:gd name="connsiteY1" fmla="*/ 0 h 3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98" h="33140">
                  <a:moveTo>
                    <a:pt x="0" y="33141"/>
                  </a:moveTo>
                  <a:lnTo>
                    <a:pt x="0" y="0"/>
                  </a:lnTo>
                </a:path>
              </a:pathLst>
            </a:custGeom>
            <a:noFill/>
            <a:ln w="12945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43" name="Figura a mano libera: forma 142">
              <a:extLst>
                <a:ext uri="{FF2B5EF4-FFF2-40B4-BE49-F238E27FC236}">
                  <a16:creationId xmlns:a16="http://schemas.microsoft.com/office/drawing/2014/main" id="{84696C60-EDEA-7D3B-5752-B38314FE4345}"/>
                </a:ext>
              </a:extLst>
            </p:cNvPr>
            <p:cNvSpPr/>
            <p:nvPr/>
          </p:nvSpPr>
          <p:spPr>
            <a:xfrm>
              <a:off x="5297513" y="6473371"/>
              <a:ext cx="12098" cy="33140"/>
            </a:xfrm>
            <a:custGeom>
              <a:avLst/>
              <a:gdLst>
                <a:gd name="connsiteX0" fmla="*/ 0 w 12098"/>
                <a:gd name="connsiteY0" fmla="*/ 33141 h 33140"/>
                <a:gd name="connsiteX1" fmla="*/ 0 w 12098"/>
                <a:gd name="connsiteY1" fmla="*/ 0 h 3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98" h="33140">
                  <a:moveTo>
                    <a:pt x="0" y="33141"/>
                  </a:moveTo>
                  <a:lnTo>
                    <a:pt x="0" y="0"/>
                  </a:lnTo>
                </a:path>
              </a:pathLst>
            </a:custGeom>
            <a:noFill/>
            <a:ln w="12945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44" name="Figura a mano libera: forma 143">
              <a:extLst>
                <a:ext uri="{FF2B5EF4-FFF2-40B4-BE49-F238E27FC236}">
                  <a16:creationId xmlns:a16="http://schemas.microsoft.com/office/drawing/2014/main" id="{E853DCFC-022F-B44E-2B2C-A6999F2101AD}"/>
                </a:ext>
              </a:extLst>
            </p:cNvPr>
            <p:cNvSpPr/>
            <p:nvPr/>
          </p:nvSpPr>
          <p:spPr>
            <a:xfrm>
              <a:off x="6114994" y="6473371"/>
              <a:ext cx="12098" cy="33140"/>
            </a:xfrm>
            <a:custGeom>
              <a:avLst/>
              <a:gdLst>
                <a:gd name="connsiteX0" fmla="*/ 0 w 12098"/>
                <a:gd name="connsiteY0" fmla="*/ 33141 h 33140"/>
                <a:gd name="connsiteX1" fmla="*/ 0 w 12098"/>
                <a:gd name="connsiteY1" fmla="*/ 0 h 3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98" h="33140">
                  <a:moveTo>
                    <a:pt x="0" y="33141"/>
                  </a:moveTo>
                  <a:lnTo>
                    <a:pt x="0" y="0"/>
                  </a:lnTo>
                </a:path>
              </a:pathLst>
            </a:custGeom>
            <a:noFill/>
            <a:ln w="12945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45" name="Figura a mano libera: forma 144">
              <a:extLst>
                <a:ext uri="{FF2B5EF4-FFF2-40B4-BE49-F238E27FC236}">
                  <a16:creationId xmlns:a16="http://schemas.microsoft.com/office/drawing/2014/main" id="{8A54E735-4222-97EA-775A-D2C7579379F3}"/>
                </a:ext>
              </a:extLst>
            </p:cNvPr>
            <p:cNvSpPr/>
            <p:nvPr/>
          </p:nvSpPr>
          <p:spPr>
            <a:xfrm>
              <a:off x="6932596" y="6473371"/>
              <a:ext cx="12098" cy="33140"/>
            </a:xfrm>
            <a:custGeom>
              <a:avLst/>
              <a:gdLst>
                <a:gd name="connsiteX0" fmla="*/ 0 w 12098"/>
                <a:gd name="connsiteY0" fmla="*/ 33141 h 33140"/>
                <a:gd name="connsiteX1" fmla="*/ 0 w 12098"/>
                <a:gd name="connsiteY1" fmla="*/ 0 h 3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98" h="33140">
                  <a:moveTo>
                    <a:pt x="0" y="33141"/>
                  </a:moveTo>
                  <a:lnTo>
                    <a:pt x="0" y="0"/>
                  </a:lnTo>
                </a:path>
              </a:pathLst>
            </a:custGeom>
            <a:noFill/>
            <a:ln w="12945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46" name="Figura a mano libera: forma 145">
              <a:extLst>
                <a:ext uri="{FF2B5EF4-FFF2-40B4-BE49-F238E27FC236}">
                  <a16:creationId xmlns:a16="http://schemas.microsoft.com/office/drawing/2014/main" id="{D2D5030C-C05C-AB86-0434-C3AF4EC11C40}"/>
                </a:ext>
              </a:extLst>
            </p:cNvPr>
            <p:cNvSpPr/>
            <p:nvPr/>
          </p:nvSpPr>
          <p:spPr>
            <a:xfrm>
              <a:off x="7750077" y="6473371"/>
              <a:ext cx="12098" cy="33140"/>
            </a:xfrm>
            <a:custGeom>
              <a:avLst/>
              <a:gdLst>
                <a:gd name="connsiteX0" fmla="*/ 0 w 12098"/>
                <a:gd name="connsiteY0" fmla="*/ 33141 h 33140"/>
                <a:gd name="connsiteX1" fmla="*/ 0 w 12098"/>
                <a:gd name="connsiteY1" fmla="*/ 0 h 3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98" h="33140">
                  <a:moveTo>
                    <a:pt x="0" y="33141"/>
                  </a:moveTo>
                  <a:lnTo>
                    <a:pt x="0" y="0"/>
                  </a:lnTo>
                </a:path>
              </a:pathLst>
            </a:custGeom>
            <a:noFill/>
            <a:ln w="12945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47" name="Figura a mano libera: forma 146">
              <a:extLst>
                <a:ext uri="{FF2B5EF4-FFF2-40B4-BE49-F238E27FC236}">
                  <a16:creationId xmlns:a16="http://schemas.microsoft.com/office/drawing/2014/main" id="{639D4430-E5CC-479B-829A-F9B0B0D08C0C}"/>
                </a:ext>
              </a:extLst>
            </p:cNvPr>
            <p:cNvSpPr/>
            <p:nvPr/>
          </p:nvSpPr>
          <p:spPr>
            <a:xfrm>
              <a:off x="8567679" y="6473371"/>
              <a:ext cx="12098" cy="33140"/>
            </a:xfrm>
            <a:custGeom>
              <a:avLst/>
              <a:gdLst>
                <a:gd name="connsiteX0" fmla="*/ 0 w 12098"/>
                <a:gd name="connsiteY0" fmla="*/ 33141 h 33140"/>
                <a:gd name="connsiteX1" fmla="*/ 0 w 12098"/>
                <a:gd name="connsiteY1" fmla="*/ 0 h 3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98" h="33140">
                  <a:moveTo>
                    <a:pt x="0" y="33141"/>
                  </a:moveTo>
                  <a:lnTo>
                    <a:pt x="0" y="0"/>
                  </a:lnTo>
                </a:path>
              </a:pathLst>
            </a:custGeom>
            <a:noFill/>
            <a:ln w="12945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48" name="Figura a mano libera: forma 147">
              <a:extLst>
                <a:ext uri="{FF2B5EF4-FFF2-40B4-BE49-F238E27FC236}">
                  <a16:creationId xmlns:a16="http://schemas.microsoft.com/office/drawing/2014/main" id="{D2175973-D5B0-64E9-0FF1-ACC82EC5BE17}"/>
                </a:ext>
              </a:extLst>
            </p:cNvPr>
            <p:cNvSpPr/>
            <p:nvPr/>
          </p:nvSpPr>
          <p:spPr>
            <a:xfrm>
              <a:off x="9385161" y="6473371"/>
              <a:ext cx="12098" cy="33140"/>
            </a:xfrm>
            <a:custGeom>
              <a:avLst/>
              <a:gdLst>
                <a:gd name="connsiteX0" fmla="*/ 0 w 12098"/>
                <a:gd name="connsiteY0" fmla="*/ 33141 h 33140"/>
                <a:gd name="connsiteX1" fmla="*/ 0 w 12098"/>
                <a:gd name="connsiteY1" fmla="*/ 0 h 3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98" h="33140">
                  <a:moveTo>
                    <a:pt x="0" y="33141"/>
                  </a:moveTo>
                  <a:lnTo>
                    <a:pt x="0" y="0"/>
                  </a:lnTo>
                </a:path>
              </a:pathLst>
            </a:custGeom>
            <a:noFill/>
            <a:ln w="12945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 sz="1350"/>
            </a:p>
          </p:txBody>
        </p:sp>
        <p:sp>
          <p:nvSpPr>
            <p:cNvPr id="149" name="CasellaDiTesto 148">
              <a:extLst>
                <a:ext uri="{FF2B5EF4-FFF2-40B4-BE49-F238E27FC236}">
                  <a16:creationId xmlns:a16="http://schemas.microsoft.com/office/drawing/2014/main" id="{169A176A-DFDE-EE7A-CE9C-76B70A8C3F62}"/>
                </a:ext>
              </a:extLst>
            </p:cNvPr>
            <p:cNvSpPr txBox="1"/>
            <p:nvPr/>
          </p:nvSpPr>
          <p:spPr>
            <a:xfrm>
              <a:off x="2723141" y="6466718"/>
              <a:ext cx="33171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900" dirty="0">
                  <a:ln/>
                  <a:solidFill>
                    <a:srgbClr val="4D4D4D"/>
                  </a:solidFill>
                  <a:latin typeface="Arial"/>
                  <a:cs typeface="Arial"/>
                  <a:sym typeface="Arial"/>
                  <a:rtl val="0"/>
                </a:rPr>
                <a:t>0</a:t>
              </a:r>
            </a:p>
          </p:txBody>
        </p:sp>
        <p:sp>
          <p:nvSpPr>
            <p:cNvPr id="150" name="CasellaDiTesto 149">
              <a:extLst>
                <a:ext uri="{FF2B5EF4-FFF2-40B4-BE49-F238E27FC236}">
                  <a16:creationId xmlns:a16="http://schemas.microsoft.com/office/drawing/2014/main" id="{932AB13A-A9A2-AE8E-E552-1F3929C64D2C}"/>
                </a:ext>
              </a:extLst>
            </p:cNvPr>
            <p:cNvSpPr txBox="1"/>
            <p:nvPr/>
          </p:nvSpPr>
          <p:spPr>
            <a:xfrm>
              <a:off x="3540744" y="6466718"/>
              <a:ext cx="33171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900">
                  <a:ln/>
                  <a:solidFill>
                    <a:srgbClr val="4D4D4D"/>
                  </a:solidFill>
                  <a:latin typeface="Arial"/>
                  <a:cs typeface="Arial"/>
                  <a:sym typeface="Arial"/>
                  <a:rtl val="0"/>
                </a:rPr>
                <a:t>1</a:t>
              </a:r>
            </a:p>
          </p:txBody>
        </p:sp>
        <p:sp>
          <p:nvSpPr>
            <p:cNvPr id="151" name="CasellaDiTesto 150">
              <a:extLst>
                <a:ext uri="{FF2B5EF4-FFF2-40B4-BE49-F238E27FC236}">
                  <a16:creationId xmlns:a16="http://schemas.microsoft.com/office/drawing/2014/main" id="{3C5BE177-1DD0-F45A-4C40-55DBE0CED33B}"/>
                </a:ext>
              </a:extLst>
            </p:cNvPr>
            <p:cNvSpPr txBox="1"/>
            <p:nvPr/>
          </p:nvSpPr>
          <p:spPr>
            <a:xfrm>
              <a:off x="4358224" y="6466718"/>
              <a:ext cx="33171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900">
                  <a:ln/>
                  <a:solidFill>
                    <a:srgbClr val="4D4D4D"/>
                  </a:solidFill>
                  <a:latin typeface="Arial"/>
                  <a:cs typeface="Arial"/>
                  <a:sym typeface="Arial"/>
                  <a:rtl val="0"/>
                </a:rPr>
                <a:t>2</a:t>
              </a:r>
            </a:p>
          </p:txBody>
        </p:sp>
        <p:sp>
          <p:nvSpPr>
            <p:cNvPr id="152" name="CasellaDiTesto 151">
              <a:extLst>
                <a:ext uri="{FF2B5EF4-FFF2-40B4-BE49-F238E27FC236}">
                  <a16:creationId xmlns:a16="http://schemas.microsoft.com/office/drawing/2014/main" id="{1BD72085-1F92-95E7-1D6D-2CF4A86479A6}"/>
                </a:ext>
              </a:extLst>
            </p:cNvPr>
            <p:cNvSpPr txBox="1"/>
            <p:nvPr/>
          </p:nvSpPr>
          <p:spPr>
            <a:xfrm>
              <a:off x="5175827" y="6466718"/>
              <a:ext cx="33171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900">
                  <a:ln/>
                  <a:solidFill>
                    <a:srgbClr val="4D4D4D"/>
                  </a:solidFill>
                  <a:latin typeface="Arial"/>
                  <a:cs typeface="Arial"/>
                  <a:sym typeface="Arial"/>
                  <a:rtl val="0"/>
                </a:rPr>
                <a:t>3</a:t>
              </a:r>
            </a:p>
          </p:txBody>
        </p:sp>
        <p:sp>
          <p:nvSpPr>
            <p:cNvPr id="153" name="CasellaDiTesto 152">
              <a:extLst>
                <a:ext uri="{FF2B5EF4-FFF2-40B4-BE49-F238E27FC236}">
                  <a16:creationId xmlns:a16="http://schemas.microsoft.com/office/drawing/2014/main" id="{884BD808-D3AF-BC22-B92B-3F9F4BB8C391}"/>
                </a:ext>
              </a:extLst>
            </p:cNvPr>
            <p:cNvSpPr txBox="1"/>
            <p:nvPr/>
          </p:nvSpPr>
          <p:spPr>
            <a:xfrm>
              <a:off x="5993308" y="6466718"/>
              <a:ext cx="33171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900">
                  <a:ln/>
                  <a:solidFill>
                    <a:srgbClr val="4D4D4D"/>
                  </a:solidFill>
                  <a:latin typeface="Arial"/>
                  <a:cs typeface="Arial"/>
                  <a:sym typeface="Arial"/>
                  <a:rtl val="0"/>
                </a:rPr>
                <a:t>4</a:t>
              </a:r>
            </a:p>
          </p:txBody>
        </p:sp>
        <p:sp>
          <p:nvSpPr>
            <p:cNvPr id="154" name="CasellaDiTesto 153">
              <a:extLst>
                <a:ext uri="{FF2B5EF4-FFF2-40B4-BE49-F238E27FC236}">
                  <a16:creationId xmlns:a16="http://schemas.microsoft.com/office/drawing/2014/main" id="{5B711C17-CF55-A496-D0C3-24DA8074C9E4}"/>
                </a:ext>
              </a:extLst>
            </p:cNvPr>
            <p:cNvSpPr txBox="1"/>
            <p:nvPr/>
          </p:nvSpPr>
          <p:spPr>
            <a:xfrm>
              <a:off x="6810911" y="6466718"/>
              <a:ext cx="33171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900">
                  <a:ln/>
                  <a:solidFill>
                    <a:srgbClr val="4D4D4D"/>
                  </a:solidFill>
                  <a:latin typeface="Arial"/>
                  <a:cs typeface="Arial"/>
                  <a:sym typeface="Arial"/>
                  <a:rtl val="0"/>
                </a:rPr>
                <a:t>5</a:t>
              </a:r>
            </a:p>
          </p:txBody>
        </p:sp>
        <p:sp>
          <p:nvSpPr>
            <p:cNvPr id="155" name="CasellaDiTesto 154">
              <a:extLst>
                <a:ext uri="{FF2B5EF4-FFF2-40B4-BE49-F238E27FC236}">
                  <a16:creationId xmlns:a16="http://schemas.microsoft.com/office/drawing/2014/main" id="{A865636F-69CE-9FE1-A20D-DDEB3FC89839}"/>
                </a:ext>
              </a:extLst>
            </p:cNvPr>
            <p:cNvSpPr txBox="1"/>
            <p:nvPr/>
          </p:nvSpPr>
          <p:spPr>
            <a:xfrm>
              <a:off x="7628391" y="6466718"/>
              <a:ext cx="33171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900">
                  <a:ln/>
                  <a:solidFill>
                    <a:srgbClr val="4D4D4D"/>
                  </a:solidFill>
                  <a:latin typeface="Arial"/>
                  <a:cs typeface="Arial"/>
                  <a:sym typeface="Arial"/>
                  <a:rtl val="0"/>
                </a:rPr>
                <a:t>6</a:t>
              </a:r>
            </a:p>
          </p:txBody>
        </p:sp>
        <p:sp>
          <p:nvSpPr>
            <p:cNvPr id="156" name="CasellaDiTesto 155">
              <a:extLst>
                <a:ext uri="{FF2B5EF4-FFF2-40B4-BE49-F238E27FC236}">
                  <a16:creationId xmlns:a16="http://schemas.microsoft.com/office/drawing/2014/main" id="{01AF38AE-B434-65AB-7750-52B5D1E45A67}"/>
                </a:ext>
              </a:extLst>
            </p:cNvPr>
            <p:cNvSpPr txBox="1"/>
            <p:nvPr/>
          </p:nvSpPr>
          <p:spPr>
            <a:xfrm>
              <a:off x="8445994" y="6466718"/>
              <a:ext cx="33171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900">
                  <a:ln/>
                  <a:solidFill>
                    <a:srgbClr val="4D4D4D"/>
                  </a:solidFill>
                  <a:latin typeface="Arial"/>
                  <a:cs typeface="Arial"/>
                  <a:sym typeface="Arial"/>
                  <a:rtl val="0"/>
                </a:rPr>
                <a:t>7</a:t>
              </a:r>
            </a:p>
          </p:txBody>
        </p:sp>
        <p:sp>
          <p:nvSpPr>
            <p:cNvPr id="157" name="CasellaDiTesto 156">
              <a:extLst>
                <a:ext uri="{FF2B5EF4-FFF2-40B4-BE49-F238E27FC236}">
                  <a16:creationId xmlns:a16="http://schemas.microsoft.com/office/drawing/2014/main" id="{BC75FB81-FC05-C147-7021-EB9071F0E4DF}"/>
                </a:ext>
              </a:extLst>
            </p:cNvPr>
            <p:cNvSpPr txBox="1"/>
            <p:nvPr/>
          </p:nvSpPr>
          <p:spPr>
            <a:xfrm>
              <a:off x="9233229" y="6466718"/>
              <a:ext cx="421483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900">
                  <a:ln/>
                  <a:solidFill>
                    <a:srgbClr val="4D4D4D"/>
                  </a:solidFill>
                  <a:latin typeface="Arial"/>
                  <a:cs typeface="Arial"/>
                  <a:sym typeface="Arial"/>
                  <a:rtl val="0"/>
                </a:rPr>
                <a:t>&gt;7</a:t>
              </a:r>
            </a:p>
          </p:txBody>
        </p:sp>
        <p:sp>
          <p:nvSpPr>
            <p:cNvPr id="158" name="CasellaDiTesto 157">
              <a:extLst>
                <a:ext uri="{FF2B5EF4-FFF2-40B4-BE49-F238E27FC236}">
                  <a16:creationId xmlns:a16="http://schemas.microsoft.com/office/drawing/2014/main" id="{0D525D7F-012F-091F-047B-8F246116978F}"/>
                </a:ext>
              </a:extLst>
            </p:cNvPr>
            <p:cNvSpPr txBox="1"/>
            <p:nvPr/>
          </p:nvSpPr>
          <p:spPr>
            <a:xfrm>
              <a:off x="333901" y="4611099"/>
              <a:ext cx="176800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050" dirty="0" err="1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Feet’s</a:t>
              </a:r>
              <a:r>
                <a:rPr lang="it-IT" sz="105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 score</a:t>
              </a:r>
            </a:p>
            <a:p>
              <a:pPr algn="ctr"/>
              <a:r>
                <a:rPr lang="it-IT" sz="105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cumulative</a:t>
              </a:r>
              <a:br>
                <a:rPr lang="it-IT" sz="105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</a:br>
              <a:r>
                <a:rPr lang="it-IT" sz="1050" dirty="0" err="1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percent</a:t>
              </a:r>
              <a:r>
                <a:rPr lang="it-IT" sz="105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 </a:t>
              </a:r>
              <a:r>
                <a:rPr lang="it-IT" sz="1050" dirty="0" err="1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distribution</a:t>
              </a:r>
              <a:endParaRPr lang="it-IT" sz="105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endParaRPr>
            </a:p>
          </p:txBody>
        </p:sp>
        <p:sp>
          <p:nvSpPr>
            <p:cNvPr id="159" name="CasellaDiTesto 158">
              <a:extLst>
                <a:ext uri="{FF2B5EF4-FFF2-40B4-BE49-F238E27FC236}">
                  <a16:creationId xmlns:a16="http://schemas.microsoft.com/office/drawing/2014/main" id="{67B34DBA-555D-80FC-9F35-797B3E2E7B6F}"/>
                </a:ext>
              </a:extLst>
            </p:cNvPr>
            <p:cNvSpPr txBox="1"/>
            <p:nvPr/>
          </p:nvSpPr>
          <p:spPr>
            <a:xfrm>
              <a:off x="10048749" y="4379689"/>
              <a:ext cx="19697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dirty="0" err="1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Difference</a:t>
              </a:r>
              <a:r>
                <a:rPr lang="it-IT" sz="105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 in </a:t>
              </a:r>
              <a:r>
                <a:rPr lang="it-IT" sz="1050" dirty="0" err="1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feet’s</a:t>
              </a:r>
              <a:r>
                <a:rPr lang="it-IT" sz="105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 score </a:t>
              </a:r>
              <a:r>
                <a:rPr lang="it-IT" sz="1050" dirty="0" err="1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frequencies</a:t>
              </a:r>
              <a:r>
                <a:rPr lang="it-IT" sz="105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 (100 od - 100 </a:t>
              </a:r>
              <a:r>
                <a:rPr lang="it-IT" sz="1050" dirty="0" err="1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bid</a:t>
              </a:r>
              <a:r>
                <a:rPr lang="it-IT" sz="105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)</a:t>
              </a:r>
            </a:p>
          </p:txBody>
        </p:sp>
        <p:sp>
          <p:nvSpPr>
            <p:cNvPr id="160" name="CasellaDiTesto 159">
              <a:extLst>
                <a:ext uri="{FF2B5EF4-FFF2-40B4-BE49-F238E27FC236}">
                  <a16:creationId xmlns:a16="http://schemas.microsoft.com/office/drawing/2014/main" id="{2B0D9D8E-977C-449D-10F6-C6A3CC423579}"/>
                </a:ext>
              </a:extLst>
            </p:cNvPr>
            <p:cNvSpPr txBox="1"/>
            <p:nvPr/>
          </p:nvSpPr>
          <p:spPr>
            <a:xfrm>
              <a:off x="10187121" y="4763469"/>
              <a:ext cx="246308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it-IT" sz="105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endParaRPr>
            </a:p>
          </p:txBody>
        </p:sp>
        <p:sp>
          <p:nvSpPr>
            <p:cNvPr id="161" name="CasellaDiTesto 160">
              <a:extLst>
                <a:ext uri="{FF2B5EF4-FFF2-40B4-BE49-F238E27FC236}">
                  <a16:creationId xmlns:a16="http://schemas.microsoft.com/office/drawing/2014/main" id="{0A285A88-B38E-5F20-A743-ADF1D33FF0C0}"/>
                </a:ext>
              </a:extLst>
            </p:cNvPr>
            <p:cNvSpPr txBox="1"/>
            <p:nvPr/>
          </p:nvSpPr>
          <p:spPr>
            <a:xfrm>
              <a:off x="64906" y="3407470"/>
              <a:ext cx="376600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50" b="1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B</a:t>
              </a:r>
            </a:p>
          </p:txBody>
        </p:sp>
      </p:grpSp>
      <p:sp>
        <p:nvSpPr>
          <p:cNvPr id="162" name="CasellaDiTesto 161">
            <a:extLst>
              <a:ext uri="{FF2B5EF4-FFF2-40B4-BE49-F238E27FC236}">
                <a16:creationId xmlns:a16="http://schemas.microsoft.com/office/drawing/2014/main" id="{B1E1D948-0D07-5BD5-4CDD-4F289C590572}"/>
              </a:ext>
            </a:extLst>
          </p:cNvPr>
          <p:cNvSpPr txBox="1"/>
          <p:nvPr/>
        </p:nvSpPr>
        <p:spPr>
          <a:xfrm>
            <a:off x="3530278" y="5767006"/>
            <a:ext cx="22717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05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Pain </a:t>
            </a:r>
            <a:r>
              <a:rPr lang="it-IT" sz="1050" dirty="0" err="1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Numerical</a:t>
            </a:r>
            <a:r>
              <a:rPr lang="it-IT" sz="105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 Rating Scale score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D087B0-06AC-7406-2852-87CFBD13AC74}"/>
              </a:ext>
            </a:extLst>
          </p:cNvPr>
          <p:cNvSpPr txBox="1"/>
          <p:nvPr/>
        </p:nvSpPr>
        <p:spPr>
          <a:xfrm>
            <a:off x="79812" y="5681066"/>
            <a:ext cx="1384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26108" y="207288"/>
            <a:ext cx="6750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ASA x 2 riduce in maniera significativa i disturbi severi del microcircolo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7059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olo 1"/>
          <p:cNvSpPr>
            <a:spLocks noGrp="1"/>
          </p:cNvSpPr>
          <p:nvPr>
            <p:ph type="ctrTitle"/>
          </p:nvPr>
        </p:nvSpPr>
        <p:spPr>
          <a:xfrm>
            <a:off x="685800" y="2274712"/>
            <a:ext cx="7772400" cy="1306689"/>
          </a:xfrm>
        </p:spPr>
        <p:txBody>
          <a:bodyPr>
            <a:normAutofit fontScale="90000"/>
          </a:bodyPr>
          <a:lstStyle/>
          <a:p>
            <a:r>
              <a:rPr lang="it-IT" altLang="it-IT" dirty="0" smtClean="0"/>
              <a:t>Profilassi antitrombotica secondaria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7771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78368" y="1521178"/>
            <a:ext cx="8514644" cy="102587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sz="1800" b="1" i="1" dirty="0">
                <a:latin typeface="Arial" pitchFamily="34" charset="0"/>
                <a:cs typeface="Arial" pitchFamily="34" charset="0"/>
              </a:rPr>
              <a:t>ELN-WP9 project </a:t>
            </a:r>
            <a:br>
              <a:rPr lang="it-IT" sz="1800" b="1" i="1" dirty="0">
                <a:latin typeface="Arial" pitchFamily="34" charset="0"/>
                <a:cs typeface="Arial" pitchFamily="34" charset="0"/>
              </a:rPr>
            </a:br>
            <a:r>
              <a:rPr lang="it-IT" sz="1800" b="1" i="1" dirty="0" smtClean="0">
                <a:latin typeface="Arial" pitchFamily="34" charset="0"/>
                <a:cs typeface="Arial" pitchFamily="34" charset="0"/>
              </a:rPr>
              <a:t>Ricorrenze trombotiche in MPN</a:t>
            </a:r>
            <a:r>
              <a:rPr lang="it-IT" sz="1800" b="1" dirty="0" smtClean="0">
                <a:latin typeface="Arial" pitchFamily="34" charset="0"/>
                <a:cs typeface="Arial" pitchFamily="34" charset="0"/>
              </a:rPr>
              <a:t>. Analisi di 1032 eventi indice</a:t>
            </a:r>
            <a:endParaRPr lang="it-IT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8179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5624689"/>
            <a:ext cx="2133600" cy="2737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33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60408" indent="-254003">
              <a:defRPr sz="2133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16013" indent="-203203">
              <a:defRPr sz="2133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2418" indent="-203203">
              <a:defRPr sz="2133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23" indent="-203203">
              <a:defRPr sz="2133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35228" indent="-203203" eaLnBrk="0" fontAlgn="base" hangingPunct="0">
              <a:spcBef>
                <a:spcPct val="0"/>
              </a:spcBef>
              <a:spcAft>
                <a:spcPct val="0"/>
              </a:spcAft>
              <a:defRPr sz="2133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41633" indent="-203203" eaLnBrk="0" fontAlgn="base" hangingPunct="0">
              <a:spcBef>
                <a:spcPct val="0"/>
              </a:spcBef>
              <a:spcAft>
                <a:spcPct val="0"/>
              </a:spcAft>
              <a:defRPr sz="2133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48038" indent="-203203" eaLnBrk="0" fontAlgn="base" hangingPunct="0">
              <a:spcBef>
                <a:spcPct val="0"/>
              </a:spcBef>
              <a:spcAft>
                <a:spcPct val="0"/>
              </a:spcAft>
              <a:defRPr sz="2133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54443" indent="-203203" eaLnBrk="0" fontAlgn="base" hangingPunct="0">
              <a:spcBef>
                <a:spcPct val="0"/>
              </a:spcBef>
              <a:spcAft>
                <a:spcPct val="0"/>
              </a:spcAft>
              <a:defRPr sz="2133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F77AB7D6-E720-4026-949C-4B7A365F40DA}" type="slidenum">
              <a:rPr lang="it-IT" altLang="it-IT" sz="1067">
                <a:solidFill>
                  <a:srgbClr val="898989"/>
                </a:solidFill>
              </a:rPr>
              <a:pPr algn="ctr"/>
              <a:t>33</a:t>
            </a:fld>
            <a:endParaRPr lang="it-IT" altLang="it-IT" sz="1067">
              <a:solidFill>
                <a:srgbClr val="898989"/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/>
          </p:nvPr>
        </p:nvGraphicFramePr>
        <p:xfrm>
          <a:off x="261056" y="2547056"/>
          <a:ext cx="8425744" cy="3416735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271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1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95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8600">
                <a:tc>
                  <a:txBody>
                    <a:bodyPr/>
                    <a:lstStyle/>
                    <a:p>
                      <a:r>
                        <a:rPr lang="it-IT" sz="1300" dirty="0" smtClean="0"/>
                        <a:t>Index </a:t>
                      </a:r>
                      <a:r>
                        <a:rPr lang="it-IT" sz="1300" dirty="0" err="1" smtClean="0"/>
                        <a:t>event</a:t>
                      </a:r>
                      <a:endParaRPr lang="it-IT" sz="1300" dirty="0"/>
                    </a:p>
                  </a:txBody>
                  <a:tcPr marL="91437" marR="91437" marT="34296" marB="34296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 smtClean="0"/>
                        <a:t>No. Centers</a:t>
                      </a:r>
                      <a:endParaRPr lang="it-IT" sz="1300" dirty="0"/>
                    </a:p>
                  </a:txBody>
                  <a:tcPr marL="91437" marR="91437" marT="34296" marB="34296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 smtClean="0"/>
                        <a:t>Design</a:t>
                      </a:r>
                      <a:endParaRPr lang="it-IT" sz="1300" dirty="0"/>
                    </a:p>
                  </a:txBody>
                  <a:tcPr marL="91437" marR="91437" marT="34296" marB="34296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 smtClean="0"/>
                        <a:t>No.</a:t>
                      </a:r>
                      <a:r>
                        <a:rPr lang="it-IT" sz="1300" baseline="0" dirty="0" smtClean="0"/>
                        <a:t> </a:t>
                      </a:r>
                      <a:r>
                        <a:rPr lang="it-IT" sz="1300" baseline="0" dirty="0" err="1" smtClean="0"/>
                        <a:t>Pats</a:t>
                      </a:r>
                      <a:endParaRPr lang="it-IT" sz="1300" dirty="0"/>
                    </a:p>
                  </a:txBody>
                  <a:tcPr marL="91437" marR="91437" marT="34296" marB="34296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135">
                <a:tc>
                  <a:txBody>
                    <a:bodyPr/>
                    <a:lstStyle/>
                    <a:p>
                      <a:r>
                        <a:rPr lang="it-IT" sz="1300" kern="1200" dirty="0" smtClean="0"/>
                        <a:t>Trombosi</a:t>
                      </a:r>
                      <a:r>
                        <a:rPr lang="it-IT" sz="1300" kern="1200" baseline="0" dirty="0" smtClean="0"/>
                        <a:t> venosa cerebrale</a:t>
                      </a:r>
                      <a:endParaRPr lang="it-IT" sz="13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i="1" kern="1200" dirty="0" smtClean="0"/>
                        <a:t>Martinelli </a:t>
                      </a:r>
                      <a:r>
                        <a:rPr lang="it-IT" sz="900" i="1" kern="1200" dirty="0" err="1" smtClean="0"/>
                        <a:t>et</a:t>
                      </a:r>
                      <a:r>
                        <a:rPr lang="it-IT" sz="900" i="1" kern="1200" dirty="0" smtClean="0"/>
                        <a:t> al, Am J </a:t>
                      </a:r>
                      <a:r>
                        <a:rPr lang="it-IT" sz="900" i="1" kern="1200" dirty="0" err="1" smtClean="0"/>
                        <a:t>Hematol</a:t>
                      </a:r>
                      <a:r>
                        <a:rPr lang="it-IT" sz="900" i="1" kern="1200" dirty="0" smtClean="0"/>
                        <a:t> 2014</a:t>
                      </a:r>
                      <a:endParaRPr lang="it-IT" sz="13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34296" marB="342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smtClean="0"/>
                        <a:t>11</a:t>
                      </a:r>
                      <a:endParaRPr lang="it-IT" sz="1300" dirty="0"/>
                    </a:p>
                  </a:txBody>
                  <a:tcPr marL="91437" marR="91437" marT="34296" marB="342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Studio </a:t>
                      </a:r>
                      <a:r>
                        <a:rPr lang="en-US" sz="1300" b="1" dirty="0" err="1" smtClean="0"/>
                        <a:t>caso-controllo</a:t>
                      </a:r>
                      <a:r>
                        <a:rPr lang="en-US" sz="1300" dirty="0" smtClean="0"/>
                        <a:t> </a:t>
                      </a:r>
                    </a:p>
                    <a:p>
                      <a:pPr marL="182563" indent="-182563">
                        <a:buFont typeface="Arial" pitchFamily="34" charset="0"/>
                        <a:buChar char="•"/>
                      </a:pPr>
                      <a:r>
                        <a:rPr lang="en-US" sz="1200" dirty="0" err="1" smtClean="0"/>
                        <a:t>Casi</a:t>
                      </a:r>
                      <a:r>
                        <a:rPr lang="en-US" sz="1200" dirty="0" smtClean="0"/>
                        <a:t>: MPN con TVC</a:t>
                      </a:r>
                    </a:p>
                    <a:p>
                      <a:pPr marL="182563" indent="-182563">
                        <a:buFont typeface="Arial" pitchFamily="34" charset="0"/>
                        <a:buChar char="•"/>
                      </a:pPr>
                      <a:r>
                        <a:rPr lang="en-US" sz="1200" dirty="0" err="1" smtClean="0"/>
                        <a:t>Controlli</a:t>
                      </a:r>
                      <a:r>
                        <a:rPr lang="en-US" sz="1200" dirty="0" smtClean="0"/>
                        <a:t>: MPN con TV </a:t>
                      </a:r>
                      <a:r>
                        <a:rPr lang="en-US" sz="1200" dirty="0" err="1" smtClean="0"/>
                        <a:t>degli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arti</a:t>
                      </a:r>
                      <a:endParaRPr lang="en-US" sz="1200" i="1" dirty="0" smtClean="0"/>
                    </a:p>
                  </a:txBody>
                  <a:tcPr marL="91437" marR="91437" marT="34296" marB="342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smtClean="0"/>
                        <a:t>135</a:t>
                      </a:r>
                    </a:p>
                    <a:p>
                      <a:pPr algn="ctr"/>
                      <a:r>
                        <a:rPr lang="it-IT" sz="1200" dirty="0" smtClean="0"/>
                        <a:t>48</a:t>
                      </a:r>
                    </a:p>
                    <a:p>
                      <a:pPr algn="ctr"/>
                      <a:r>
                        <a:rPr lang="it-IT" sz="1200" dirty="0" smtClean="0"/>
                        <a:t>87</a:t>
                      </a:r>
                      <a:endParaRPr lang="it-IT" sz="1200" i="1" dirty="0" smtClean="0"/>
                    </a:p>
                  </a:txBody>
                  <a:tcPr marL="91437" marR="91437" marT="34296" marB="342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3845">
                <a:tc>
                  <a:txBody>
                    <a:bodyPr/>
                    <a:lstStyle/>
                    <a:p>
                      <a:r>
                        <a:rPr lang="it-IT" sz="1300" kern="1200" dirty="0" smtClean="0"/>
                        <a:t>Trombosi venosa profonda </a:t>
                      </a:r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it-IT" sz="900" i="1" kern="1200" dirty="0" smtClean="0"/>
                        <a:t>De Stefano </a:t>
                      </a:r>
                      <a:r>
                        <a:rPr lang="it-IT" sz="900" i="1" kern="1200" dirty="0" err="1" smtClean="0"/>
                        <a:t>et</a:t>
                      </a:r>
                      <a:r>
                        <a:rPr lang="it-IT" sz="900" i="1" kern="1200" dirty="0" smtClean="0"/>
                        <a:t> al, </a:t>
                      </a:r>
                      <a:r>
                        <a:rPr lang="it-IT" sz="900" i="1" kern="1200" dirty="0" err="1" smtClean="0"/>
                        <a:t>Leukemia</a:t>
                      </a:r>
                      <a:r>
                        <a:rPr lang="it-IT" sz="900" i="1" kern="1200" dirty="0" smtClean="0"/>
                        <a:t> 2016</a:t>
                      </a:r>
                    </a:p>
                    <a:p>
                      <a:pPr marL="87313" indent="-87313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it-IT" sz="900" kern="1200" dirty="0" smtClean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300" kern="1200" dirty="0" err="1" smtClean="0"/>
                        <a:t>Trombosi</a:t>
                      </a:r>
                      <a:r>
                        <a:rPr lang="en-US" sz="1300" kern="1200" dirty="0" smtClean="0"/>
                        <a:t> </a:t>
                      </a:r>
                      <a:r>
                        <a:rPr lang="en-US" sz="1300" kern="1200" dirty="0" err="1" smtClean="0"/>
                        <a:t>venosa</a:t>
                      </a:r>
                      <a:r>
                        <a:rPr lang="en-US" sz="1300" kern="1200" dirty="0" smtClean="0"/>
                        <a:t> </a:t>
                      </a:r>
                      <a:r>
                        <a:rPr lang="en-US" sz="1300" kern="1200" dirty="0" err="1" smtClean="0"/>
                        <a:t>splancnica</a:t>
                      </a:r>
                      <a:endParaRPr lang="en-US" sz="1300" kern="1200" dirty="0" smtClean="0"/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it-IT" sz="900" i="1" kern="1200" dirty="0" smtClean="0"/>
                        <a:t>De Stefano </a:t>
                      </a:r>
                      <a:r>
                        <a:rPr lang="it-IT" sz="900" i="1" kern="1200" dirty="0" err="1" smtClean="0"/>
                        <a:t>et</a:t>
                      </a:r>
                      <a:r>
                        <a:rPr lang="it-IT" sz="900" i="1" kern="1200" dirty="0" smtClean="0"/>
                        <a:t> al, </a:t>
                      </a:r>
                      <a:r>
                        <a:rPr lang="it-IT" sz="900" i="1" kern="1200" dirty="0" err="1" smtClean="0"/>
                        <a:t>Blood</a:t>
                      </a:r>
                      <a:r>
                        <a:rPr lang="it-IT" sz="900" i="1" kern="1200" dirty="0" smtClean="0"/>
                        <a:t> </a:t>
                      </a:r>
                      <a:r>
                        <a:rPr lang="it-IT" sz="900" i="1" kern="1200" dirty="0" err="1" smtClean="0"/>
                        <a:t>Cancer</a:t>
                      </a:r>
                      <a:r>
                        <a:rPr lang="it-IT" sz="900" i="1" kern="1200" dirty="0" smtClean="0"/>
                        <a:t> J 2016</a:t>
                      </a:r>
                      <a:endParaRPr lang="it-IT" sz="900" i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7" marR="91437" marT="34296" marB="342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smtClean="0"/>
                        <a:t>23</a:t>
                      </a:r>
                      <a:endParaRPr lang="it-IT" sz="1300" dirty="0"/>
                    </a:p>
                  </a:txBody>
                  <a:tcPr marL="91437" marR="91437" marT="34296" marB="342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300" b="1" dirty="0" smtClean="0"/>
                    </a:p>
                    <a:p>
                      <a:r>
                        <a:rPr lang="it-IT" sz="1300" b="1" dirty="0" smtClean="0"/>
                        <a:t>Studio retrospettivo di coorte</a:t>
                      </a:r>
                      <a:endParaRPr lang="it-IT" sz="13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dirty="0" smtClean="0"/>
                        <a:t>Studio retrospettivo di coorte</a:t>
                      </a:r>
                      <a:endParaRPr lang="it-IT" sz="1300" baseline="0" dirty="0" smtClean="0"/>
                    </a:p>
                    <a:p>
                      <a:endParaRPr lang="it-IT" sz="1300" baseline="0" dirty="0" smtClean="0"/>
                    </a:p>
                  </a:txBody>
                  <a:tcPr marL="91437" marR="91437" marT="34296" marB="342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smtClean="0"/>
                        <a:t>206</a:t>
                      </a:r>
                    </a:p>
                    <a:p>
                      <a:pPr algn="ctr"/>
                      <a:endParaRPr lang="it-IT" sz="1300" dirty="0" smtClean="0"/>
                    </a:p>
                    <a:p>
                      <a:pPr algn="ctr"/>
                      <a:r>
                        <a:rPr lang="it-IT" sz="1300" dirty="0" smtClean="0"/>
                        <a:t>181</a:t>
                      </a:r>
                      <a:endParaRPr lang="it-IT" sz="1300" b="1" dirty="0"/>
                    </a:p>
                  </a:txBody>
                  <a:tcPr marL="91437" marR="91437" marT="34296" marB="342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280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err="1" smtClean="0"/>
                        <a:t>Trombosi</a:t>
                      </a:r>
                      <a:r>
                        <a:rPr lang="en-US" sz="1300" kern="1200" dirty="0" smtClean="0"/>
                        <a:t> </a:t>
                      </a:r>
                      <a:r>
                        <a:rPr lang="en-US" sz="1300" kern="1200" dirty="0" err="1" smtClean="0"/>
                        <a:t>arteriosa</a:t>
                      </a:r>
                      <a:r>
                        <a:rPr lang="en-US" sz="1300" kern="1200" dirty="0" smtClean="0"/>
                        <a:t> </a:t>
                      </a:r>
                      <a:r>
                        <a:rPr lang="en-US" sz="1300" kern="1200" dirty="0" err="1" smtClean="0"/>
                        <a:t>cerebrale</a:t>
                      </a:r>
                      <a:r>
                        <a:rPr lang="en-US" sz="1300" kern="1200" baseline="0" dirty="0" smtClean="0"/>
                        <a:t>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i="1" kern="1200" dirty="0" smtClean="0"/>
                        <a:t>De Stefano </a:t>
                      </a:r>
                      <a:r>
                        <a:rPr lang="it-IT" sz="900" b="0" i="1" kern="1200" dirty="0" err="1" smtClean="0"/>
                        <a:t>et</a:t>
                      </a:r>
                      <a:r>
                        <a:rPr lang="it-IT" sz="900" b="0" i="1" kern="1200" dirty="0" smtClean="0"/>
                        <a:t> al, </a:t>
                      </a:r>
                      <a:r>
                        <a:rPr lang="it-IT" sz="900" b="0" i="1" kern="1200" dirty="0" err="1" smtClean="0"/>
                        <a:t>Blood</a:t>
                      </a:r>
                      <a:r>
                        <a:rPr lang="it-IT" sz="900" b="0" i="1" kern="1200" dirty="0" smtClean="0"/>
                        <a:t> </a:t>
                      </a:r>
                      <a:r>
                        <a:rPr lang="it-IT" sz="900" b="0" i="1" kern="1200" dirty="0" err="1" smtClean="0"/>
                        <a:t>Cancer</a:t>
                      </a:r>
                      <a:r>
                        <a:rPr lang="it-IT" sz="900" b="0" i="1" kern="1200" dirty="0" smtClean="0"/>
                        <a:t> J 2018</a:t>
                      </a:r>
                      <a:endParaRPr lang="it-IT" sz="900" b="0" i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34296" marB="342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smtClean="0"/>
                        <a:t>22</a:t>
                      </a:r>
                      <a:endParaRPr lang="it-IT" sz="1300" dirty="0"/>
                    </a:p>
                  </a:txBody>
                  <a:tcPr marL="91437" marR="91437" marT="34296" marB="342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dirty="0" smtClean="0"/>
                        <a:t>Studio retrospettivo di coorte</a:t>
                      </a:r>
                      <a:endParaRPr lang="it-IT" sz="1300" baseline="0" dirty="0" smtClean="0"/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200" kern="1200" dirty="0" smtClean="0"/>
                    </a:p>
                    <a:p>
                      <a:pPr marL="639763" marR="0" lvl="1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 smtClean="0"/>
                        <a:t>TIA  </a:t>
                      </a:r>
                    </a:p>
                    <a:p>
                      <a:pPr marL="639763" marR="0" lvl="1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 smtClean="0"/>
                        <a:t>Stroke </a:t>
                      </a:r>
                      <a:r>
                        <a:rPr lang="en-US" sz="1200" kern="1200" dirty="0" err="1" smtClean="0"/>
                        <a:t>ischemico</a:t>
                      </a:r>
                      <a:endParaRPr lang="it-IT" sz="12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34296" marB="342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00" dirty="0" smtClean="0"/>
                    </a:p>
                    <a:p>
                      <a:pPr algn="ctr"/>
                      <a:r>
                        <a:rPr lang="it-IT" sz="1300" dirty="0" smtClean="0"/>
                        <a:t>597</a:t>
                      </a:r>
                    </a:p>
                    <a:p>
                      <a:pPr algn="ctr"/>
                      <a:endParaRPr lang="it-IT" sz="1200" dirty="0" smtClean="0"/>
                    </a:p>
                    <a:p>
                      <a:pPr algn="ctr"/>
                      <a:r>
                        <a:rPr lang="it-IT" sz="1200" dirty="0" smtClean="0"/>
                        <a:t>270</a:t>
                      </a:r>
                    </a:p>
                    <a:p>
                      <a:pPr algn="ctr"/>
                      <a:r>
                        <a:rPr lang="it-IT" sz="1200" dirty="0" smtClean="0"/>
                        <a:t>327</a:t>
                      </a:r>
                      <a:endParaRPr lang="it-IT" sz="1300" dirty="0"/>
                    </a:p>
                  </a:txBody>
                  <a:tcPr marL="91437" marR="91437" marT="34296" marB="342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5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/>
          </p:nvPr>
        </p:nvGraphicFramePr>
        <p:xfrm>
          <a:off x="603955" y="932745"/>
          <a:ext cx="6199011" cy="4767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43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0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Tipo di trombosi </a:t>
                      </a:r>
                      <a:r>
                        <a:rPr lang="it-IT" sz="1600" dirty="0">
                          <a:effectLst/>
                        </a:rPr>
                        <a:t>– N (%)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1" marR="609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436 (100)</a:t>
                      </a:r>
                      <a:endParaRPr lang="it-IT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1" marR="6096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</a:rPr>
                        <a:t>Trombosi venosa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1" marR="60961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212 (49)</a:t>
                      </a:r>
                      <a:endParaRPr lang="it-IT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1" marR="60961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	</a:t>
                      </a: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</a:rPr>
                        <a:t>TVP arti inferiori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1" marR="60961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119 (27)</a:t>
                      </a:r>
                      <a:endParaRPr lang="it-IT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1" marR="60961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	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TVP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arti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inferiori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+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embolia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polmonare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1" marR="60961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42 (10)</a:t>
                      </a:r>
                      <a:endParaRPr lang="it-IT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1" marR="60961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	</a:t>
                      </a: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</a:rPr>
                        <a:t>Embolia polmonare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1" marR="60961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45 (10)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1" marR="60961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</a:rPr>
                        <a:t>Totale episodi</a:t>
                      </a: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maggiori di trombosi venosa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1" marR="60961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206 (47)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1" marR="60961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	</a:t>
                      </a:r>
                      <a:r>
                        <a:rPr lang="it-IT" sz="1600" dirty="0" smtClean="0">
                          <a:effectLst/>
                        </a:rPr>
                        <a:t>TVP arti superiori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1" marR="609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4 (1)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1" marR="6096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	</a:t>
                      </a:r>
                      <a:r>
                        <a:rPr lang="it-IT" sz="1600" dirty="0" smtClean="0">
                          <a:effectLst/>
                        </a:rPr>
                        <a:t>Trombosi vena giugulare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1" marR="609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2 (0.5)</a:t>
                      </a:r>
                      <a:endParaRPr lang="it-IT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1" marR="6096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Circolo venoso splancnico 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1" marR="609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181 (41)</a:t>
                      </a:r>
                      <a:endParaRPr lang="it-IT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1" marR="60961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	</a:t>
                      </a:r>
                      <a:r>
                        <a:rPr lang="it-IT" sz="1600" dirty="0" smtClean="0">
                          <a:effectLst/>
                        </a:rPr>
                        <a:t>Trombosi vene epatiche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1" marR="609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31 (7)</a:t>
                      </a:r>
                      <a:endParaRPr lang="it-IT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1" marR="60961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	</a:t>
                      </a:r>
                      <a:r>
                        <a:rPr lang="it-IT" sz="1600" dirty="0" smtClean="0">
                          <a:effectLst/>
                        </a:rPr>
                        <a:t>Trombosi venosa portale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1" marR="609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109 (25)</a:t>
                      </a:r>
                      <a:endParaRPr lang="it-IT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1" marR="60961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	</a:t>
                      </a:r>
                      <a:r>
                        <a:rPr lang="it-IT" sz="1600" dirty="0" smtClean="0">
                          <a:effectLst/>
                        </a:rPr>
                        <a:t>Trombosi </a:t>
                      </a:r>
                      <a:r>
                        <a:rPr lang="it-IT" sz="1600" dirty="0" err="1" smtClean="0">
                          <a:effectLst/>
                        </a:rPr>
                        <a:t>vemnosa</a:t>
                      </a:r>
                      <a:r>
                        <a:rPr lang="it-IT" sz="1600" dirty="0" smtClean="0">
                          <a:effectLst/>
                        </a:rPr>
                        <a:t> mesenterica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1" marR="609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18 (4)</a:t>
                      </a:r>
                      <a:endParaRPr lang="it-IT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1" marR="60961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	</a:t>
                      </a:r>
                      <a:r>
                        <a:rPr lang="it-IT" sz="1600" dirty="0" smtClean="0">
                          <a:effectLst/>
                        </a:rPr>
                        <a:t>Trombosi venosa splenica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1" marR="609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23 (5)</a:t>
                      </a:r>
                      <a:endParaRPr lang="it-IT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1" marR="60961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Altre trombosi venose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1" marR="609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43 (10)</a:t>
                      </a:r>
                      <a:endParaRPr lang="it-IT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1" marR="60961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         Trombosi venosa cerebrale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1" marR="609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35 (8)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1" marR="60961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         Trombosi venosa retinica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1" marR="609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8 (2)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1" marR="60961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6812844" y="1508479"/>
            <a:ext cx="1023056" cy="14082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89" dirty="0">
                <a:solidFill>
                  <a:schemeClr val="tx1"/>
                </a:solidFill>
              </a:rPr>
              <a:t>On focus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37783" y="5875465"/>
            <a:ext cx="3145669" cy="365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778" i="1" dirty="0"/>
              <a:t>De Stefano et al, </a:t>
            </a:r>
            <a:r>
              <a:rPr lang="it-IT" sz="1778" i="1" dirty="0" err="1"/>
              <a:t>Leukemia</a:t>
            </a:r>
            <a:r>
              <a:rPr lang="it-IT" sz="1778" i="1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296708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590959"/>
              </p:ext>
            </p:extLst>
          </p:nvPr>
        </p:nvGraphicFramePr>
        <p:xfrm>
          <a:off x="412045" y="2532945"/>
          <a:ext cx="8229602" cy="2538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3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1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7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7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Totale </a:t>
                      </a:r>
                      <a:r>
                        <a:rPr lang="it-IT" sz="1600" dirty="0">
                          <a:effectLst/>
                        </a:rPr>
                        <a:t>(%)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0" marR="6096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 err="1" smtClean="0">
                          <a:effectLst/>
                        </a:rPr>
                        <a:t>Citoriduzione</a:t>
                      </a:r>
                      <a:r>
                        <a:rPr lang="it-IT" sz="1600" dirty="0" smtClean="0">
                          <a:effectLst/>
                        </a:rPr>
                        <a:t> </a:t>
                      </a:r>
                      <a:r>
                        <a:rPr lang="it-IT" sz="1600" baseline="30000" dirty="0">
                          <a:effectLst/>
                        </a:rPr>
                        <a:t>#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0" marR="6096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Yes</a:t>
                      </a:r>
                      <a:endParaRPr lang="it-IT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No</a:t>
                      </a:r>
                      <a:endParaRPr lang="it-IT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0" marR="6096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VKA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136 (66.5)</a:t>
                      </a:r>
                      <a:endParaRPr lang="it-IT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125 (69.1)</a:t>
                      </a:r>
                      <a:endParaRPr lang="it-IT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11 (44.0)</a:t>
                      </a:r>
                      <a:endParaRPr lang="it-IT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0" marR="6096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VKA + </a:t>
                      </a:r>
                      <a:r>
                        <a:rPr lang="it-IT" sz="1600" dirty="0" smtClean="0">
                          <a:effectLst/>
                        </a:rPr>
                        <a:t>aspirina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19 (9.2)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17 (9.4)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2 (8.0)</a:t>
                      </a:r>
                      <a:endParaRPr lang="it-IT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0" marR="6096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Aspirina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11 (5.3)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9 (5.0)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2 (8.0)</a:t>
                      </a:r>
                      <a:endParaRPr lang="it-IT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0" marR="6096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Eparina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19 (9.2)</a:t>
                      </a:r>
                      <a:endParaRPr lang="it-IT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14 (7.7)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5 (20.0)</a:t>
                      </a:r>
                      <a:endParaRPr lang="it-IT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0" marR="6096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DOACs</a:t>
                      </a:r>
                      <a:endParaRPr lang="it-IT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7 (3.3)</a:t>
                      </a:r>
                      <a:endParaRPr lang="it-IT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7 (3.9)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0 (0.0)</a:t>
                      </a:r>
                      <a:endParaRPr lang="it-IT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0" marR="6096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Nessun</a:t>
                      </a:r>
                      <a:r>
                        <a:rPr lang="it-IT" sz="1600" baseline="0" dirty="0" smtClean="0">
                          <a:effectLst/>
                        </a:rPr>
                        <a:t> trattamento antitrombotico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14 (6.5)</a:t>
                      </a:r>
                      <a:endParaRPr lang="it-IT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9 (5.0)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5 (20.0)</a:t>
                      </a:r>
                      <a:endParaRPr lang="it-IT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0" marR="6096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Total (%)</a:t>
                      </a:r>
                      <a:endParaRPr lang="it-IT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206 (100)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181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25 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0" marR="6096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411538" y="5349213"/>
            <a:ext cx="28505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/>
              <a:t>De Stefano et al, </a:t>
            </a:r>
            <a:r>
              <a:rPr lang="it-IT" sz="1600" i="1" dirty="0" err="1"/>
              <a:t>Leukemia</a:t>
            </a:r>
            <a:r>
              <a:rPr lang="it-IT" sz="1600" i="1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5149402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/>
          </p:nvPr>
        </p:nvGraphicFramePr>
        <p:xfrm>
          <a:off x="603559" y="676694"/>
          <a:ext cx="7425267" cy="46721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7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7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4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4" marR="60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Eventi,</a:t>
                      </a:r>
                      <a:endParaRPr lang="it-IT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 (%)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4" marR="60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Incidenza</a:t>
                      </a:r>
                      <a:endParaRPr lang="it-IT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% </a:t>
                      </a:r>
                      <a:r>
                        <a:rPr lang="en-US" sz="1600" dirty="0" err="1" smtClean="0">
                          <a:effectLst/>
                        </a:rPr>
                        <a:t>anni-pz</a:t>
                      </a:r>
                      <a:r>
                        <a:rPr lang="en-US" sz="1600" dirty="0" smtClean="0">
                          <a:effectLst/>
                        </a:rPr>
                        <a:t>.  </a:t>
                      </a:r>
                      <a:r>
                        <a:rPr lang="en-US" sz="1600" dirty="0">
                          <a:effectLst/>
                        </a:rPr>
                        <a:t>(95% C.I.)</a:t>
                      </a:r>
                      <a:endParaRPr lang="it-IT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4" marR="6096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9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Eventi </a:t>
                      </a:r>
                      <a:r>
                        <a:rPr lang="en-US" sz="1600" dirty="0" err="1" smtClean="0">
                          <a:effectLst/>
                        </a:rPr>
                        <a:t>trombotici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endParaRPr lang="it-IT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4" marR="60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45 (21.8)</a:t>
                      </a:r>
                      <a:endParaRPr lang="it-IT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4" marR="60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6.5 (4.7-8.7)</a:t>
                      </a:r>
                      <a:endParaRPr lang="it-IT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4" marR="6096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479">
                <a:tc>
                  <a:txBody>
                    <a:bodyPr/>
                    <a:lstStyle/>
                    <a:p>
                      <a:pPr marL="270510"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Trombosi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venosa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4" marR="60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36 (17.5)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4" marR="60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5.2 (3.6-7.2)</a:t>
                      </a:r>
                      <a:endParaRPr lang="it-IT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4" marR="6096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8876">
                <a:tc>
                  <a:txBody>
                    <a:bodyPr/>
                    <a:lstStyle/>
                    <a:p>
                      <a:pPr marL="270510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TVP </a:t>
                      </a:r>
                      <a:r>
                        <a:rPr lang="en-US" sz="1600" dirty="0">
                          <a:effectLst/>
                        </a:rPr>
                        <a:t>+/- </a:t>
                      </a:r>
                      <a:r>
                        <a:rPr lang="en-US" sz="1600" dirty="0" err="1" smtClean="0">
                          <a:effectLst/>
                        </a:rPr>
                        <a:t>embolia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polmonare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270510"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Trombosi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venosa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splancnica</a:t>
                      </a:r>
                      <a:endParaRPr lang="it-IT" sz="1600" dirty="0">
                        <a:effectLst/>
                      </a:endParaRPr>
                    </a:p>
                    <a:p>
                      <a:pPr marL="270510"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Trombosi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venosa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cerebrale</a:t>
                      </a:r>
                      <a:endParaRPr lang="it-IT" sz="1600" dirty="0">
                        <a:effectLst/>
                      </a:endParaRPr>
                    </a:p>
                    <a:p>
                      <a:pPr marL="270510"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Trombosi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venosa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superficiale</a:t>
                      </a:r>
                      <a:endParaRPr lang="it-IT" sz="1600" dirty="0">
                        <a:effectLst/>
                      </a:endParaRPr>
                    </a:p>
                    <a:p>
                      <a:pPr marL="270510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Non </a:t>
                      </a:r>
                      <a:r>
                        <a:rPr lang="en-US" sz="1600" dirty="0" err="1" smtClean="0">
                          <a:effectLst/>
                        </a:rPr>
                        <a:t>specificato</a:t>
                      </a:r>
                      <a:r>
                        <a:rPr lang="en-US" sz="1600" dirty="0" smtClean="0">
                          <a:effectLst/>
                        </a:rPr>
                        <a:t>   </a:t>
                      </a:r>
                      <a:endParaRPr lang="it-IT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4" marR="60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 (12.1)</a:t>
                      </a:r>
                      <a:endParaRPr lang="it-IT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 (1.5)</a:t>
                      </a:r>
                      <a:endParaRPr lang="it-IT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 (0.0)</a:t>
                      </a:r>
                      <a:endParaRPr lang="it-IT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 (1.5)</a:t>
                      </a:r>
                      <a:endParaRPr lang="it-IT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 (2.4)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4" marR="60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4" marR="6096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958">
                <a:tc>
                  <a:txBody>
                    <a:bodyPr/>
                    <a:lstStyle/>
                    <a:p>
                      <a:pPr marL="270510"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Trombosi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arteriosa</a:t>
                      </a:r>
                      <a:endParaRPr lang="it-IT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4" marR="60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 (4.4)</a:t>
                      </a:r>
                      <a:endParaRPr lang="it-IT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4" marR="60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1.3 (0.6-2.4)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4" marR="6096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4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Eventi </a:t>
                      </a:r>
                      <a:r>
                        <a:rPr lang="en-US" sz="1600" dirty="0" err="1" smtClean="0">
                          <a:effectLst/>
                        </a:rPr>
                        <a:t>emorragici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maggiori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4" marR="60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12 (5.8)</a:t>
                      </a:r>
                      <a:endParaRPr lang="it-IT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4" marR="609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1.7 (0.9-3.0)</a:t>
                      </a:r>
                      <a:endParaRPr lang="it-IT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964" marR="6096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ttangolo 1"/>
          <p:cNvSpPr/>
          <p:nvPr/>
        </p:nvSpPr>
        <p:spPr>
          <a:xfrm>
            <a:off x="667566" y="5541235"/>
            <a:ext cx="28505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/>
              <a:t>De Stefano et al, </a:t>
            </a:r>
            <a:r>
              <a:rPr lang="it-IT" sz="1600" i="1" dirty="0" err="1"/>
              <a:t>Leukemia</a:t>
            </a:r>
            <a:r>
              <a:rPr lang="it-IT" sz="1600" i="1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32232275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67744" y="6056967"/>
            <a:ext cx="2250616" cy="283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44" i="1" dirty="0"/>
              <a:t>De Stefano et al, </a:t>
            </a:r>
            <a:r>
              <a:rPr lang="it-IT" sz="1244" i="1" dirty="0" err="1"/>
              <a:t>Leukemia</a:t>
            </a:r>
            <a:r>
              <a:rPr lang="it-IT" sz="1244" i="1" dirty="0"/>
              <a:t> 2016</a:t>
            </a:r>
          </a:p>
        </p:txBody>
      </p:sp>
      <p:pic>
        <p:nvPicPr>
          <p:cNvPr id="396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723" y="483674"/>
            <a:ext cx="4150166" cy="557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1375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Immagin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57" y="2078567"/>
            <a:ext cx="6048022" cy="351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123723" y="3644901"/>
            <a:ext cx="6265333" cy="5770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Incidenza</a:t>
            </a: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pz</a:t>
            </a: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. MPN con TVP: </a:t>
            </a:r>
            <a:r>
              <a:rPr lang="en-US" sz="1050" dirty="0">
                <a:latin typeface="Arial" pitchFamily="34" charset="0"/>
                <a:cs typeface="Arial" pitchFamily="34" charset="0"/>
              </a:rPr>
              <a:t>4.2 % pat/year  (95% CI: 2.7-6.5)</a:t>
            </a:r>
            <a:endParaRPr lang="it-IT" sz="105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Incidenza</a:t>
            </a: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pz</a:t>
            </a: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. MPN con TVC: </a:t>
            </a:r>
            <a:r>
              <a:rPr lang="en-US" sz="1050" dirty="0">
                <a:latin typeface="Arial" pitchFamily="34" charset="0"/>
                <a:cs typeface="Arial" pitchFamily="34" charset="0"/>
              </a:rPr>
              <a:t>8.8 % pat/year  (95% CI: 5.7-13.6)</a:t>
            </a:r>
            <a:endParaRPr lang="it-IT" sz="105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050" b="1" dirty="0">
                <a:latin typeface="Arial" pitchFamily="34" charset="0"/>
                <a:cs typeface="Arial" pitchFamily="34" charset="0"/>
              </a:rPr>
              <a:t>p=0.022</a:t>
            </a:r>
            <a:endParaRPr lang="it-IT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6372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5747456"/>
            <a:ext cx="2133600" cy="2737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33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60408" indent="-254003">
              <a:defRPr sz="2133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16013" indent="-203203">
              <a:defRPr sz="2133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2418" indent="-203203">
              <a:defRPr sz="2133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23" indent="-203203">
              <a:defRPr sz="2133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35228" indent="-203203" eaLnBrk="0" fontAlgn="base" hangingPunct="0">
              <a:spcBef>
                <a:spcPct val="0"/>
              </a:spcBef>
              <a:spcAft>
                <a:spcPct val="0"/>
              </a:spcAft>
              <a:defRPr sz="2133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41633" indent="-203203" eaLnBrk="0" fontAlgn="base" hangingPunct="0">
              <a:spcBef>
                <a:spcPct val="0"/>
              </a:spcBef>
              <a:spcAft>
                <a:spcPct val="0"/>
              </a:spcAft>
              <a:defRPr sz="2133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48038" indent="-203203" eaLnBrk="0" fontAlgn="base" hangingPunct="0">
              <a:spcBef>
                <a:spcPct val="0"/>
              </a:spcBef>
              <a:spcAft>
                <a:spcPct val="0"/>
              </a:spcAft>
              <a:defRPr sz="2133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54443" indent="-203203" eaLnBrk="0" fontAlgn="base" hangingPunct="0">
              <a:spcBef>
                <a:spcPct val="0"/>
              </a:spcBef>
              <a:spcAft>
                <a:spcPct val="0"/>
              </a:spcAft>
              <a:defRPr sz="2133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5AAE5E9-D67C-4642-8943-22A4217141D3}" type="slidenum">
              <a:rPr lang="it-IT" altLang="it-IT" sz="1067">
                <a:solidFill>
                  <a:srgbClr val="898989"/>
                </a:solidFill>
              </a:rPr>
              <a:pPr/>
              <a:t>38</a:t>
            </a:fld>
            <a:endParaRPr lang="it-IT" altLang="it-IT" sz="1067">
              <a:solidFill>
                <a:srgbClr val="898989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51178" y="1200857"/>
            <a:ext cx="864164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sito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della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prima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trombosi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può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influenzare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tasso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ricorrenza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defRPr/>
            </a:pP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Maggiore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incidenza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nelle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trombosi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venose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cerebrali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versus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trombosi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venose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degli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arti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123723" y="4238978"/>
            <a:ext cx="3506088" cy="5770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050" b="1" dirty="0" smtClean="0">
                <a:latin typeface="Arial" pitchFamily="34" charset="0"/>
                <a:cs typeface="Arial" pitchFamily="34" charset="0"/>
              </a:rPr>
              <a:t>Analisi multivariata:             </a:t>
            </a:r>
            <a:endParaRPr lang="it-IT" sz="105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it-IT" sz="1050" b="1" dirty="0" smtClean="0">
                <a:latin typeface="Arial" pitchFamily="34" charset="0"/>
                <a:cs typeface="Arial" pitchFamily="34" charset="0"/>
              </a:rPr>
              <a:t>TVC vs TVP: </a:t>
            </a:r>
            <a:r>
              <a:rPr lang="it-IT" sz="1050" b="1" dirty="0">
                <a:latin typeface="Arial" pitchFamily="34" charset="0"/>
                <a:cs typeface="Arial" pitchFamily="34" charset="0"/>
              </a:rPr>
              <a:t>HR 1.79 (p= 0.04)</a:t>
            </a:r>
          </a:p>
          <a:p>
            <a:pPr>
              <a:defRPr/>
            </a:pPr>
            <a:r>
              <a:rPr lang="it-IT" sz="1050" b="1" dirty="0" smtClean="0">
                <a:latin typeface="Arial" pitchFamily="34" charset="0"/>
                <a:cs typeface="Arial" pitchFamily="34" charset="0"/>
              </a:rPr>
              <a:t>Spontanea vs Provocata: </a:t>
            </a:r>
            <a:r>
              <a:rPr lang="it-IT" sz="1050" b="1" dirty="0">
                <a:latin typeface="Arial" pitchFamily="34" charset="0"/>
                <a:cs typeface="Arial" pitchFamily="34" charset="0"/>
              </a:rPr>
              <a:t>HR 2.04 (p= 0.031)           </a:t>
            </a:r>
          </a:p>
        </p:txBody>
      </p:sp>
    </p:spTree>
    <p:extLst>
      <p:ext uri="{BB962C8B-B14F-4D97-AF65-F5344CB8AC3E}">
        <p14:creationId xmlns:p14="http://schemas.microsoft.com/office/powerpoint/2010/main" val="94051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167" y="784937"/>
            <a:ext cx="82296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sito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della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prima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trombosi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può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influenzare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tasso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ricorrenza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b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Maggiore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incidenza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nelle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S. Budd-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Chiari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versus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altre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trombosi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venose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splancniche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it-IT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84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89" y="2294467"/>
            <a:ext cx="7055556" cy="314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123723" y="3644901"/>
            <a:ext cx="6265333" cy="5770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Incidenza</a:t>
            </a: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pz</a:t>
            </a: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 con  SBC </a:t>
            </a:r>
            <a:r>
              <a:rPr lang="en-US" sz="1050" dirty="0">
                <a:latin typeface="Arial" pitchFamily="34" charset="0"/>
                <a:cs typeface="Arial" pitchFamily="34" charset="0"/>
              </a:rPr>
              <a:t>8.0 % pat/year  (95% CI: 4-14.4)</a:t>
            </a:r>
            <a:endParaRPr lang="it-IT" sz="105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Incidenza</a:t>
            </a: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pz</a:t>
            </a: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 con alter TVS;  </a:t>
            </a:r>
            <a:r>
              <a:rPr lang="en-US" sz="1050" dirty="0">
                <a:latin typeface="Arial" pitchFamily="34" charset="0"/>
                <a:cs typeface="Arial" pitchFamily="34" charset="0"/>
              </a:rPr>
              <a:t>3.3 % pat/year  (95% CI:2-5)</a:t>
            </a:r>
            <a:endParaRPr lang="it-IT" sz="105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050" b="1" dirty="0">
                <a:latin typeface="Arial" pitchFamily="34" charset="0"/>
                <a:cs typeface="Arial" pitchFamily="34" charset="0"/>
              </a:rPr>
              <a:t>p=0.001</a:t>
            </a:r>
            <a:endParaRPr lang="it-IT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23722" y="4238978"/>
            <a:ext cx="4464756" cy="415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050" b="1" dirty="0" smtClean="0">
                <a:latin typeface="Arial" pitchFamily="34" charset="0"/>
                <a:cs typeface="Arial" pitchFamily="34" charset="0"/>
              </a:rPr>
              <a:t>Analisi multivariata:             </a:t>
            </a:r>
            <a:endParaRPr lang="it-IT" sz="105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it-IT" sz="1050" b="1" dirty="0" smtClean="0">
                <a:latin typeface="Arial" pitchFamily="34" charset="0"/>
                <a:cs typeface="Arial" pitchFamily="34" charset="0"/>
              </a:rPr>
              <a:t>SBC </a:t>
            </a:r>
            <a:r>
              <a:rPr lang="it-IT" sz="1050" b="1" dirty="0">
                <a:latin typeface="Arial" pitchFamily="34" charset="0"/>
                <a:cs typeface="Arial" pitchFamily="34" charset="0"/>
              </a:rPr>
              <a:t>vs </a:t>
            </a:r>
            <a:r>
              <a:rPr lang="it-IT" sz="1050" b="1" dirty="0" smtClean="0">
                <a:latin typeface="Arial" pitchFamily="34" charset="0"/>
                <a:cs typeface="Arial" pitchFamily="34" charset="0"/>
              </a:rPr>
              <a:t>TVS: </a:t>
            </a:r>
            <a:r>
              <a:rPr lang="it-IT" sz="1050" b="1" dirty="0">
                <a:latin typeface="Arial" pitchFamily="34" charset="0"/>
                <a:cs typeface="Arial" pitchFamily="34" charset="0"/>
              </a:rPr>
              <a:t>HR 3.03 (p&lt;0.0001)          </a:t>
            </a:r>
          </a:p>
        </p:txBody>
      </p:sp>
    </p:spTree>
    <p:extLst>
      <p:ext uri="{BB962C8B-B14F-4D97-AF65-F5344CB8AC3E}">
        <p14:creationId xmlns:p14="http://schemas.microsoft.com/office/powerpoint/2010/main" val="284389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411505"/>
              </p:ext>
            </p:extLst>
          </p:nvPr>
        </p:nvGraphicFramePr>
        <p:xfrm>
          <a:off x="1115616" y="1700808"/>
          <a:ext cx="471202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4427984" y="2780928"/>
            <a:ext cx="444352" cy="209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60" i="1" dirty="0"/>
              <a:t>N=891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378290" y="3533644"/>
            <a:ext cx="494046" cy="209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60" i="1" dirty="0"/>
              <a:t>N=1545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709409" y="4279595"/>
            <a:ext cx="444352" cy="209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60" i="1" dirty="0"/>
              <a:t>N=707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37692" y="266041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Prevalenza di trombosi arteriose / venose  nelle MMPC </a:t>
            </a:r>
          </a:p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alla presentazione e 3 anni prima della diagnosi</a:t>
            </a:r>
            <a:endParaRPr lang="it-IT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it-IT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Rapporto A / V circa 2 / 1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347864" y="5454659"/>
            <a:ext cx="425803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 err="1">
                <a:latin typeface="+mj-lt"/>
                <a:cs typeface="Arial" pitchFamily="34" charset="0"/>
              </a:rPr>
              <a:t>Barbui</a:t>
            </a:r>
            <a:r>
              <a:rPr lang="it-IT" sz="1100" dirty="0">
                <a:latin typeface="+mj-lt"/>
                <a:cs typeface="Arial" pitchFamily="34" charset="0"/>
              </a:rPr>
              <a:t> T et al, Blood. 2014 </a:t>
            </a:r>
            <a:r>
              <a:rPr lang="it-IT" sz="1100" dirty="0" err="1">
                <a:latin typeface="+mj-lt"/>
                <a:cs typeface="Arial" pitchFamily="34" charset="0"/>
              </a:rPr>
              <a:t>Nov</a:t>
            </a:r>
            <a:r>
              <a:rPr lang="it-IT" sz="1100" dirty="0">
                <a:latin typeface="+mj-lt"/>
                <a:cs typeface="Arial" pitchFamily="34" charset="0"/>
              </a:rPr>
              <a:t> 6;124(19):3021-3</a:t>
            </a:r>
          </a:p>
          <a:p>
            <a:r>
              <a:rPr lang="it-IT" sz="1100" dirty="0" err="1">
                <a:latin typeface="+mj-lt"/>
              </a:rPr>
              <a:t>Barbui</a:t>
            </a:r>
            <a:r>
              <a:rPr lang="it-IT" sz="1100" dirty="0">
                <a:latin typeface="+mj-lt"/>
              </a:rPr>
              <a:t> </a:t>
            </a:r>
            <a:r>
              <a:rPr lang="it-IT" sz="1100" dirty="0" err="1">
                <a:latin typeface="+mj-lt"/>
              </a:rPr>
              <a:t>et</a:t>
            </a:r>
            <a:r>
              <a:rPr lang="it-IT" sz="1100" dirty="0">
                <a:latin typeface="+mj-lt"/>
              </a:rPr>
              <a:t> al, J </a:t>
            </a:r>
            <a:r>
              <a:rPr lang="it-IT" sz="1100" dirty="0" err="1">
                <a:latin typeface="+mj-lt"/>
              </a:rPr>
              <a:t>Clin</a:t>
            </a:r>
            <a:r>
              <a:rPr lang="it-IT" sz="1100" dirty="0">
                <a:latin typeface="+mj-lt"/>
              </a:rPr>
              <a:t> </a:t>
            </a:r>
            <a:r>
              <a:rPr lang="it-IT" sz="1100" dirty="0" err="1">
                <a:latin typeface="+mj-lt"/>
              </a:rPr>
              <a:t>Oncol</a:t>
            </a:r>
            <a:r>
              <a:rPr lang="it-IT" sz="1100" dirty="0">
                <a:latin typeface="+mj-lt"/>
              </a:rPr>
              <a:t>. 2011 </a:t>
            </a:r>
            <a:r>
              <a:rPr lang="it-IT" sz="1100" dirty="0" err="1">
                <a:latin typeface="+mj-lt"/>
              </a:rPr>
              <a:t>Aug</a:t>
            </a:r>
            <a:r>
              <a:rPr lang="it-IT" sz="1100" dirty="0">
                <a:latin typeface="+mj-lt"/>
              </a:rPr>
              <a:t> 10;29(23):3179-84 </a:t>
            </a:r>
          </a:p>
          <a:p>
            <a:r>
              <a:rPr lang="it-IT" sz="1100" dirty="0">
                <a:latin typeface="+mj-lt"/>
              </a:rPr>
              <a:t>Carobbio et al, Blood. 2011 </a:t>
            </a:r>
            <a:r>
              <a:rPr lang="it-IT" sz="1100" dirty="0" err="1">
                <a:latin typeface="+mj-lt"/>
              </a:rPr>
              <a:t>Jun</a:t>
            </a:r>
            <a:r>
              <a:rPr lang="it-IT" sz="1100" dirty="0">
                <a:latin typeface="+mj-lt"/>
              </a:rPr>
              <a:t> 2;117(22):5857-9 </a:t>
            </a:r>
          </a:p>
          <a:p>
            <a:r>
              <a:rPr lang="it-IT" altLang="it-IT" sz="1100" dirty="0" err="1">
                <a:latin typeface="+mj-lt"/>
              </a:rPr>
              <a:t>Barbui</a:t>
            </a:r>
            <a:r>
              <a:rPr lang="it-IT" altLang="it-IT" sz="1100" dirty="0">
                <a:latin typeface="+mj-lt"/>
              </a:rPr>
              <a:t> et al, </a:t>
            </a:r>
            <a:r>
              <a:rPr lang="nl-NL" sz="1100" dirty="0"/>
              <a:t>Blood. 2010 Jan 28;115(4):778-82</a:t>
            </a:r>
            <a:endParaRPr lang="it-IT" altLang="it-IT" sz="1100" dirty="0">
              <a:latin typeface="+mj-lt"/>
            </a:endParaRPr>
          </a:p>
          <a:p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</a:p>
          <a:p>
            <a:endParaRPr lang="it-IT" sz="1100" dirty="0">
              <a:latin typeface="Arial" pitchFamily="34" charset="0"/>
              <a:cs typeface="Arial" pitchFamily="34" charset="0"/>
            </a:endParaRPr>
          </a:p>
          <a:p>
            <a:endParaRPr lang="it-IT" sz="11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539606"/>
              </p:ext>
            </p:extLst>
          </p:nvPr>
        </p:nvGraphicFramePr>
        <p:xfrm>
          <a:off x="6156176" y="1647330"/>
          <a:ext cx="2520280" cy="2891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9259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FF00"/>
                          </a:solidFill>
                        </a:rPr>
                        <a:t>Incidenza / 100 pazienti / anno</a:t>
                      </a:r>
                      <a:endParaRPr lang="it-IT" sz="1600" dirty="0">
                        <a:solidFill>
                          <a:srgbClr val="FFFF0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098">
                <a:tc>
                  <a:txBody>
                    <a:bodyPr/>
                    <a:lstStyle/>
                    <a:p>
                      <a:pPr algn="ctr"/>
                      <a:endParaRPr lang="it-IT" sz="1600" dirty="0" smtClean="0"/>
                    </a:p>
                    <a:p>
                      <a:pPr algn="ctr"/>
                      <a:r>
                        <a:rPr lang="it-IT" sz="1600" dirty="0" smtClean="0"/>
                        <a:t>ET  1.8  %</a:t>
                      </a:r>
                      <a:endParaRPr lang="it-IT" sz="16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098">
                <a:tc>
                  <a:txBody>
                    <a:bodyPr/>
                    <a:lstStyle/>
                    <a:p>
                      <a:pPr algn="ctr"/>
                      <a:endParaRPr lang="it-IT" sz="1600" dirty="0" smtClean="0"/>
                    </a:p>
                    <a:p>
                      <a:pPr algn="ctr"/>
                      <a:r>
                        <a:rPr lang="it-IT" sz="1600" dirty="0" smtClean="0"/>
                        <a:t>PV  2.6  % </a:t>
                      </a:r>
                      <a:endParaRPr lang="it-IT" sz="16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4098">
                <a:tc>
                  <a:txBody>
                    <a:bodyPr/>
                    <a:lstStyle/>
                    <a:p>
                      <a:pPr algn="ctr"/>
                      <a:endParaRPr lang="it-IT" sz="1600" dirty="0" smtClean="0"/>
                    </a:p>
                    <a:p>
                      <a:pPr algn="ctr"/>
                      <a:r>
                        <a:rPr lang="it-IT" sz="1600" dirty="0" smtClean="0"/>
                        <a:t>MF  2.2 %</a:t>
                      </a:r>
                      <a:endParaRPr lang="it-IT" sz="16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65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492896"/>
            <a:ext cx="5090556" cy="3264423"/>
          </a:xfrm>
          <a:prstGeom prst="rect">
            <a:avLst/>
          </a:prstGeom>
        </p:spPr>
      </p:pic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659588698"/>
              </p:ext>
            </p:extLst>
          </p:nvPr>
        </p:nvGraphicFramePr>
        <p:xfrm>
          <a:off x="364525" y="1042602"/>
          <a:ext cx="8365524" cy="481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ttangolo 7"/>
          <p:cNvSpPr/>
          <p:nvPr/>
        </p:nvSpPr>
        <p:spPr>
          <a:xfrm>
            <a:off x="364525" y="1577401"/>
            <a:ext cx="83655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50" dirty="0" err="1" smtClean="0"/>
              <a:t>Analisi</a:t>
            </a:r>
            <a:r>
              <a:rPr lang="en-US" sz="1350" dirty="0" smtClean="0"/>
              <a:t> </a:t>
            </a:r>
            <a:r>
              <a:rPr lang="en-US" sz="1350" dirty="0" err="1" smtClean="0"/>
              <a:t>retrospettiva</a:t>
            </a:r>
            <a:r>
              <a:rPr lang="en-US" sz="1350" dirty="0" smtClean="0"/>
              <a:t> con propensity score matching sui </a:t>
            </a:r>
            <a:r>
              <a:rPr lang="en-US" sz="1350" dirty="0" err="1" smtClean="0"/>
              <a:t>pazienti</a:t>
            </a:r>
            <a:r>
              <a:rPr lang="en-US" sz="1350" dirty="0" smtClean="0"/>
              <a:t> </a:t>
            </a:r>
            <a:r>
              <a:rPr lang="en-US" sz="1350" dirty="0" err="1" smtClean="0"/>
              <a:t>arruolati</a:t>
            </a:r>
            <a:r>
              <a:rPr lang="en-US" sz="1350" dirty="0" smtClean="0"/>
              <a:t> dal 2008 a </a:t>
            </a:r>
            <a:r>
              <a:rPr lang="en-US" sz="1350" dirty="0" err="1" smtClean="0"/>
              <a:t>oggi</a:t>
            </a:r>
            <a:r>
              <a:rPr lang="en-US" sz="1350" dirty="0" smtClean="0"/>
              <a:t> (</a:t>
            </a:r>
            <a:r>
              <a:rPr lang="en-US" sz="1350" dirty="0" err="1" smtClean="0"/>
              <a:t>medesimo</a:t>
            </a:r>
            <a:r>
              <a:rPr lang="en-US" sz="1350" dirty="0" smtClean="0"/>
              <a:t> </a:t>
            </a:r>
            <a:r>
              <a:rPr lang="en-US" sz="1350" dirty="0" err="1" smtClean="0"/>
              <a:t>Comitato</a:t>
            </a:r>
            <a:r>
              <a:rPr lang="en-US" sz="1350" dirty="0" smtClean="0"/>
              <a:t> di Studio) con </a:t>
            </a:r>
            <a:r>
              <a:rPr lang="en-US" sz="1350" dirty="0" err="1" smtClean="0"/>
              <a:t>diagnosi</a:t>
            </a:r>
            <a:r>
              <a:rPr lang="en-US" sz="1350" dirty="0" smtClean="0"/>
              <a:t> di </a:t>
            </a:r>
            <a:r>
              <a:rPr lang="en-US" sz="1350" dirty="0" err="1" smtClean="0"/>
              <a:t>trombosi</a:t>
            </a:r>
            <a:r>
              <a:rPr lang="en-US" sz="1350" dirty="0" smtClean="0"/>
              <a:t> </a:t>
            </a:r>
            <a:r>
              <a:rPr lang="en-US" sz="1350" dirty="0" err="1" smtClean="0"/>
              <a:t>venosa</a:t>
            </a:r>
            <a:r>
              <a:rPr lang="en-US" sz="1350" dirty="0" smtClean="0"/>
              <a:t> </a:t>
            </a:r>
            <a:r>
              <a:rPr lang="en-US" sz="1350" dirty="0" err="1" smtClean="0"/>
              <a:t>dopo</a:t>
            </a:r>
            <a:r>
              <a:rPr lang="en-US" sz="1350" dirty="0" smtClean="0"/>
              <a:t> </a:t>
            </a:r>
            <a:r>
              <a:rPr lang="en-US" sz="1350" dirty="0" err="1" smtClean="0"/>
              <a:t>diagnosi</a:t>
            </a:r>
            <a:r>
              <a:rPr lang="en-US" sz="1350" dirty="0" smtClean="0"/>
              <a:t> di MPN</a:t>
            </a:r>
            <a:endParaRPr lang="it-IT" sz="1350" dirty="0"/>
          </a:p>
        </p:txBody>
      </p:sp>
    </p:spTree>
    <p:extLst>
      <p:ext uri="{BB962C8B-B14F-4D97-AF65-F5344CB8AC3E}">
        <p14:creationId xmlns:p14="http://schemas.microsoft.com/office/powerpoint/2010/main" val="9066492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a 6"/>
          <p:cNvGraphicFramePr/>
          <p:nvPr>
            <p:extLst/>
          </p:nvPr>
        </p:nvGraphicFramePr>
        <p:xfrm>
          <a:off x="364525" y="1042602"/>
          <a:ext cx="8365524" cy="481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5E1E3AE9-3BCF-BF82-67D1-1A5C38F28162}"/>
              </a:ext>
            </a:extLst>
          </p:cNvPr>
          <p:cNvSpPr txBox="1"/>
          <p:nvPr/>
        </p:nvSpPr>
        <p:spPr>
          <a:xfrm>
            <a:off x="364525" y="1662500"/>
            <a:ext cx="80334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dirty="0" err="1"/>
              <a:t>Median</a:t>
            </a:r>
            <a:r>
              <a:rPr lang="it-IT" sz="1350" dirty="0"/>
              <a:t> age </a:t>
            </a:r>
            <a:r>
              <a:rPr lang="it-IT" sz="1350" dirty="0" err="1"/>
              <a:t>at</a:t>
            </a:r>
            <a:r>
              <a:rPr lang="it-IT" sz="1350" dirty="0"/>
              <a:t> </a:t>
            </a:r>
            <a:r>
              <a:rPr lang="it-IT" sz="1350" dirty="0" err="1"/>
              <a:t>diagnosis</a:t>
            </a:r>
            <a:r>
              <a:rPr lang="it-IT" sz="1350" dirty="0"/>
              <a:t> 61.5 </a:t>
            </a:r>
            <a:r>
              <a:rPr lang="it-IT" sz="1350" dirty="0" err="1"/>
              <a:t>years</a:t>
            </a:r>
            <a:r>
              <a:rPr lang="it-IT" sz="1350" dirty="0"/>
              <a:t> (range 18-87) in VKA group and 54 </a:t>
            </a:r>
            <a:r>
              <a:rPr lang="it-IT" sz="1350" dirty="0" err="1"/>
              <a:t>years</a:t>
            </a:r>
            <a:r>
              <a:rPr lang="it-IT" sz="1350" dirty="0"/>
              <a:t> (range 18-90) in the DOAC </a:t>
            </a:r>
            <a:r>
              <a:rPr lang="it-IT" sz="1350" dirty="0" err="1"/>
              <a:t>group</a:t>
            </a:r>
            <a:r>
              <a:rPr lang="it-IT" sz="1350" dirty="0"/>
              <a:t>.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DD4F235F-E70E-916B-0586-3D703978973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75760" y="2543410"/>
          <a:ext cx="3090401" cy="2472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>
            <p:extLst/>
          </p:nvPr>
        </p:nvGraphicFramePr>
        <p:xfrm>
          <a:off x="3778136" y="2319382"/>
          <a:ext cx="5026667" cy="3114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632573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a 6"/>
          <p:cNvGraphicFramePr/>
          <p:nvPr>
            <p:extLst/>
          </p:nvPr>
        </p:nvGraphicFramePr>
        <p:xfrm>
          <a:off x="245812" y="1042602"/>
          <a:ext cx="8673180" cy="481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uppo">
            <a:extLst>
              <a:ext uri="{FF2B5EF4-FFF2-40B4-BE49-F238E27FC236}">
                <a16:creationId xmlns:a16="http://schemas.microsoft.com/office/drawing/2014/main" id="{50023452-6474-05AE-370D-A4FCD7F25CED}"/>
              </a:ext>
            </a:extLst>
          </p:cNvPr>
          <p:cNvGrpSpPr/>
          <p:nvPr/>
        </p:nvGrpSpPr>
        <p:grpSpPr>
          <a:xfrm>
            <a:off x="245812" y="1713479"/>
            <a:ext cx="4278926" cy="3606771"/>
            <a:chOff x="0" y="0"/>
            <a:chExt cx="11410467" cy="9618055"/>
          </a:xfrm>
        </p:grpSpPr>
        <p:sp>
          <p:nvSpPr>
            <p:cNvPr id="4" name="HR 0.66, 95%CI 0.38-1.2, p=0.15">
              <a:extLst>
                <a:ext uri="{FF2B5EF4-FFF2-40B4-BE49-F238E27FC236}">
                  <a16:creationId xmlns:a16="http://schemas.microsoft.com/office/drawing/2014/main" id="{4D321C3F-B0AA-0306-0FA2-A35A24C2EBA4}"/>
                </a:ext>
              </a:extLst>
            </p:cNvPr>
            <p:cNvSpPr txBox="1"/>
            <p:nvPr/>
          </p:nvSpPr>
          <p:spPr>
            <a:xfrm>
              <a:off x="2024282" y="8492860"/>
              <a:ext cx="8173177" cy="610595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19050" tIns="19050" rIns="19050" bIns="19050" numCol="1" anchor="ctr">
              <a:spAutoFit/>
            </a:bodyPr>
            <a:lstStyle>
              <a:lvl1pPr algn="l" defTabSz="457200">
                <a:defRPr sz="3300">
                  <a:latin typeface="Courier New"/>
                  <a:ea typeface="Courier New"/>
                  <a:cs typeface="Courier New"/>
                  <a:sym typeface="Courier New"/>
                </a:defRPr>
              </a:lvl1pPr>
            </a:lstStyle>
            <a:p>
              <a:r>
                <a:rPr sz="1238" dirty="0"/>
                <a:t>HR 0.66, 95%CI 0.38-1.2</a:t>
              </a:r>
              <a:r>
                <a:rPr lang="it-IT" sz="1238" dirty="0"/>
                <a:t>0</a:t>
              </a:r>
              <a:r>
                <a:rPr sz="1238" dirty="0"/>
                <a:t>, p=0.15</a:t>
              </a:r>
            </a:p>
          </p:txBody>
        </p:sp>
        <p:grpSp>
          <p:nvGrpSpPr>
            <p:cNvPr id="5" name="Gruppo">
              <a:extLst>
                <a:ext uri="{FF2B5EF4-FFF2-40B4-BE49-F238E27FC236}">
                  <a16:creationId xmlns:a16="http://schemas.microsoft.com/office/drawing/2014/main" id="{9A0F07A8-9B6C-B42F-0373-953FC539CA8A}"/>
                </a:ext>
              </a:extLst>
            </p:cNvPr>
            <p:cNvGrpSpPr/>
            <p:nvPr/>
          </p:nvGrpSpPr>
          <p:grpSpPr>
            <a:xfrm>
              <a:off x="371957" y="346359"/>
              <a:ext cx="10151727" cy="7529360"/>
              <a:chOff x="0" y="0"/>
              <a:chExt cx="10151725" cy="7529359"/>
            </a:xfrm>
          </p:grpSpPr>
          <p:pic>
            <p:nvPicPr>
              <p:cNvPr id="8" name="Immagine" descr="Immagine">
                <a:extLst>
                  <a:ext uri="{FF2B5EF4-FFF2-40B4-BE49-F238E27FC236}">
                    <a16:creationId xmlns:a16="http://schemas.microsoft.com/office/drawing/2014/main" id="{9603B4A0-F28A-BFE0-3C18-A651340ACE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444452" y="0"/>
                <a:ext cx="9707274" cy="75293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9" name="Cumulative probability                 of recurrent thrombosis (%)">
                <a:extLst>
                  <a:ext uri="{FF2B5EF4-FFF2-40B4-BE49-F238E27FC236}">
                    <a16:creationId xmlns:a16="http://schemas.microsoft.com/office/drawing/2014/main" id="{48165294-A80A-6EB8-BB02-CF62B0C0A920}"/>
                  </a:ext>
                </a:extLst>
              </p:cNvPr>
              <p:cNvSpPr txBox="1"/>
              <p:nvPr/>
            </p:nvSpPr>
            <p:spPr>
              <a:xfrm rot="16200000">
                <a:off x="-2074472" y="2344646"/>
                <a:ext cx="5085719" cy="93677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9050" tIns="19050" rIns="19050" bIns="19050" numCol="1" anchor="ctr">
                <a:noAutofit/>
              </a:bodyPr>
              <a:lstStyle>
                <a:lvl1pPr defTabSz="584200">
                  <a:defRPr sz="2900" b="0"/>
                </a:lvl1pPr>
              </a:lstStyle>
              <a:p>
                <a:r>
                  <a:rPr sz="1088" dirty="0"/>
                  <a:t>Cumulative probability                 of recurrent thrombosis (%)</a:t>
                </a:r>
              </a:p>
            </p:txBody>
          </p:sp>
        </p:grpSp>
        <p:sp>
          <p:nvSpPr>
            <p:cNvPr id="6" name="Rettangolo">
              <a:extLst>
                <a:ext uri="{FF2B5EF4-FFF2-40B4-BE49-F238E27FC236}">
                  <a16:creationId xmlns:a16="http://schemas.microsoft.com/office/drawing/2014/main" id="{30847264-FCCB-3937-1369-923BE427D9C9}"/>
                </a:ext>
              </a:extLst>
            </p:cNvPr>
            <p:cNvSpPr/>
            <p:nvPr/>
          </p:nvSpPr>
          <p:spPr>
            <a:xfrm>
              <a:off x="0" y="0"/>
              <a:ext cx="11410467" cy="9618055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19070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825"/>
            </a:p>
          </p:txBody>
        </p:sp>
      </p:grpSp>
      <p:grpSp>
        <p:nvGrpSpPr>
          <p:cNvPr id="10" name="Gruppo">
            <a:extLst>
              <a:ext uri="{FF2B5EF4-FFF2-40B4-BE49-F238E27FC236}">
                <a16:creationId xmlns:a16="http://schemas.microsoft.com/office/drawing/2014/main" id="{07943B94-523D-AFF2-63B6-990E0301A26D}"/>
              </a:ext>
            </a:extLst>
          </p:cNvPr>
          <p:cNvGrpSpPr/>
          <p:nvPr/>
        </p:nvGrpSpPr>
        <p:grpSpPr>
          <a:xfrm>
            <a:off x="4656837" y="1713479"/>
            <a:ext cx="4262155" cy="3610245"/>
            <a:chOff x="0" y="0"/>
            <a:chExt cx="11365743" cy="9627318"/>
          </a:xfrm>
        </p:grpSpPr>
        <p:sp>
          <p:nvSpPr>
            <p:cNvPr id="11" name="HR 1.0, 95%CI 0.45-2.26, p=0.97">
              <a:extLst>
                <a:ext uri="{FF2B5EF4-FFF2-40B4-BE49-F238E27FC236}">
                  <a16:creationId xmlns:a16="http://schemas.microsoft.com/office/drawing/2014/main" id="{F034C463-012F-92D7-11B0-D0268E72F42B}"/>
                </a:ext>
              </a:extLst>
            </p:cNvPr>
            <p:cNvSpPr txBox="1"/>
            <p:nvPr/>
          </p:nvSpPr>
          <p:spPr>
            <a:xfrm>
              <a:off x="1721106" y="8497492"/>
              <a:ext cx="7920971" cy="610595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19050" tIns="19050" rIns="19050" bIns="19050" numCol="1" anchor="ctr">
              <a:spAutoFit/>
            </a:bodyPr>
            <a:lstStyle>
              <a:lvl1pPr algn="l" defTabSz="457200">
                <a:defRPr sz="3300">
                  <a:latin typeface="Courier New"/>
                  <a:ea typeface="Courier New"/>
                  <a:cs typeface="Courier New"/>
                  <a:sym typeface="Courier New"/>
                </a:defRPr>
              </a:lvl1pPr>
            </a:lstStyle>
            <a:p>
              <a:r>
                <a:rPr sz="1238"/>
                <a:t>HR 1.0, 95%CI 0.45-2.26, p=0.97</a:t>
              </a:r>
            </a:p>
          </p:txBody>
        </p:sp>
        <p:grpSp>
          <p:nvGrpSpPr>
            <p:cNvPr id="12" name="Gruppo">
              <a:extLst>
                <a:ext uri="{FF2B5EF4-FFF2-40B4-BE49-F238E27FC236}">
                  <a16:creationId xmlns:a16="http://schemas.microsoft.com/office/drawing/2014/main" id="{D39F6F35-4F3C-1826-D260-1321491BD7E1}"/>
                </a:ext>
              </a:extLst>
            </p:cNvPr>
            <p:cNvGrpSpPr/>
            <p:nvPr/>
          </p:nvGrpSpPr>
          <p:grpSpPr>
            <a:xfrm>
              <a:off x="216210" y="448094"/>
              <a:ext cx="10217633" cy="7335155"/>
              <a:chOff x="-306004" y="0"/>
              <a:chExt cx="10217631" cy="7335154"/>
            </a:xfrm>
          </p:grpSpPr>
          <p:pic>
            <p:nvPicPr>
              <p:cNvPr id="14" name="Immagine" descr="Immagine">
                <a:extLst>
                  <a:ext uri="{FF2B5EF4-FFF2-40B4-BE49-F238E27FC236}">
                    <a16:creationId xmlns:a16="http://schemas.microsoft.com/office/drawing/2014/main" id="{36FAB8F7-B5E1-9C3F-9FFF-53497CE809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8670" y="0"/>
                <a:ext cx="9442957" cy="73351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5" name="Cumulative probability                of major/CRNM bleedings (%)">
                <a:extLst>
                  <a:ext uri="{FF2B5EF4-FFF2-40B4-BE49-F238E27FC236}">
                    <a16:creationId xmlns:a16="http://schemas.microsoft.com/office/drawing/2014/main" id="{25AFC8BD-BF09-EBEB-3FF3-782DB4ED6B2A}"/>
                  </a:ext>
                </a:extLst>
              </p:cNvPr>
              <p:cNvSpPr txBox="1"/>
              <p:nvPr/>
            </p:nvSpPr>
            <p:spPr>
              <a:xfrm rot="16200000">
                <a:off x="-2196384" y="2306555"/>
                <a:ext cx="4988928" cy="120816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9050" tIns="19050" rIns="19050" bIns="19050" numCol="1" anchor="ctr">
                <a:noAutofit/>
              </a:bodyPr>
              <a:lstStyle>
                <a:lvl1pPr defTabSz="584200">
                  <a:defRPr sz="2900" b="0"/>
                </a:lvl1pPr>
              </a:lstStyle>
              <a:p>
                <a:pPr algn="ctr"/>
                <a:r>
                  <a:rPr sz="1088" dirty="0"/>
                  <a:t>Cumulative probability                of major/CRNM bleedings (%)</a:t>
                </a:r>
              </a:p>
            </p:txBody>
          </p:sp>
        </p:grpSp>
        <p:sp>
          <p:nvSpPr>
            <p:cNvPr id="13" name="Rettangolo">
              <a:extLst>
                <a:ext uri="{FF2B5EF4-FFF2-40B4-BE49-F238E27FC236}">
                  <a16:creationId xmlns:a16="http://schemas.microsoft.com/office/drawing/2014/main" id="{CA581C14-9CAC-D07F-CBDA-8DFF13A3A5B9}"/>
                </a:ext>
              </a:extLst>
            </p:cNvPr>
            <p:cNvSpPr/>
            <p:nvPr/>
          </p:nvSpPr>
          <p:spPr>
            <a:xfrm>
              <a:off x="0" y="0"/>
              <a:ext cx="11365743" cy="9627318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19070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825"/>
            </a:p>
          </p:txBody>
        </p: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1D3BC4E-152A-467B-6A63-E002BD50EAA4}"/>
              </a:ext>
            </a:extLst>
          </p:cNvPr>
          <p:cNvSpPr txBox="1"/>
          <p:nvPr/>
        </p:nvSpPr>
        <p:spPr>
          <a:xfrm>
            <a:off x="188149" y="5399476"/>
            <a:ext cx="86731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/>
              <a:t>The cumulative probability of recurrence at 3 years, estimated using the Kaplan–Meier method, was 17.2% for the VKA group and 15.9% for the DOAC group. </a:t>
            </a:r>
            <a:endParaRPr lang="it-IT" sz="1350" dirty="0"/>
          </a:p>
        </p:txBody>
      </p:sp>
    </p:spTree>
    <p:extLst>
      <p:ext uri="{BB962C8B-B14F-4D97-AF65-F5344CB8AC3E}">
        <p14:creationId xmlns:p14="http://schemas.microsoft.com/office/powerpoint/2010/main" val="336225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uppo"/>
          <p:cNvGrpSpPr/>
          <p:nvPr/>
        </p:nvGrpSpPr>
        <p:grpSpPr>
          <a:xfrm>
            <a:off x="209422" y="1859230"/>
            <a:ext cx="4278470" cy="3602271"/>
            <a:chOff x="0" y="0"/>
            <a:chExt cx="11409249" cy="9606054"/>
          </a:xfrm>
        </p:grpSpPr>
        <p:pic>
          <p:nvPicPr>
            <p:cNvPr id="147" name="Immagine" descr="Immagine"/>
            <p:cNvPicPr>
              <a:picLocks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16674" y="211809"/>
              <a:ext cx="10375901" cy="75272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8" name="HR 0,59, 95%CI 0.31-1.13, P= 0.11"/>
            <p:cNvSpPr txBox="1"/>
            <p:nvPr/>
          </p:nvSpPr>
          <p:spPr>
            <a:xfrm>
              <a:off x="1701970" y="8038801"/>
              <a:ext cx="8425381" cy="610595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19050" tIns="19050" rIns="19050" bIns="19050" numCol="1" anchor="ctr">
              <a:spAutoFit/>
            </a:bodyPr>
            <a:lstStyle>
              <a:lvl1pPr algn="l" defTabSz="457200">
                <a:defRPr sz="3300">
                  <a:latin typeface="Courier New"/>
                  <a:ea typeface="Courier New"/>
                  <a:cs typeface="Courier New"/>
                  <a:sym typeface="Courier New"/>
                </a:defRPr>
              </a:lvl1pPr>
            </a:lstStyle>
            <a:p>
              <a:r>
                <a:rPr sz="1238" dirty="0"/>
                <a:t>HR 0</a:t>
              </a:r>
              <a:r>
                <a:rPr lang="it-IT" sz="1238" dirty="0"/>
                <a:t>.</a:t>
              </a:r>
              <a:r>
                <a:rPr sz="1238" dirty="0"/>
                <a:t>59, 95%CI 0.31-1.13, P= 0.11</a:t>
              </a:r>
            </a:p>
          </p:txBody>
        </p:sp>
        <p:sp>
          <p:nvSpPr>
            <p:cNvPr id="149" name="Rettangolo"/>
            <p:cNvSpPr/>
            <p:nvPr/>
          </p:nvSpPr>
          <p:spPr>
            <a:xfrm>
              <a:off x="0" y="0"/>
              <a:ext cx="11409249" cy="9606054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19070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825"/>
            </a:p>
          </p:txBody>
        </p:sp>
        <p:sp>
          <p:nvSpPr>
            <p:cNvPr id="150" name="Cumulative probability                 of recurrent thrombosis (%)"/>
            <p:cNvSpPr txBox="1"/>
            <p:nvPr/>
          </p:nvSpPr>
          <p:spPr>
            <a:xfrm rot="16200000">
              <a:off x="-1817221" y="2606413"/>
              <a:ext cx="5085719" cy="93677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9050" tIns="19050" rIns="19050" bIns="19050" numCol="1" anchor="ctr">
              <a:noAutofit/>
            </a:bodyPr>
            <a:lstStyle>
              <a:lvl1pPr defTabSz="584200">
                <a:defRPr sz="2900" b="0"/>
              </a:lvl1pPr>
            </a:lstStyle>
            <a:p>
              <a:r>
                <a:rPr sz="1088"/>
                <a:t>Cumulative probability                 of recurrent thrombosis (%)</a:t>
              </a:r>
            </a:p>
          </p:txBody>
        </p:sp>
      </p:grpSp>
      <p:grpSp>
        <p:nvGrpSpPr>
          <p:cNvPr id="156" name="Gruppo"/>
          <p:cNvGrpSpPr/>
          <p:nvPr/>
        </p:nvGrpSpPr>
        <p:grpSpPr>
          <a:xfrm>
            <a:off x="4739635" y="1859229"/>
            <a:ext cx="4238497" cy="3602272"/>
            <a:chOff x="0" y="0"/>
            <a:chExt cx="11302655" cy="9606054"/>
          </a:xfrm>
        </p:grpSpPr>
        <p:pic>
          <p:nvPicPr>
            <p:cNvPr id="152" name="Immagine" descr="Immagine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847" y="209896"/>
              <a:ext cx="10278961" cy="7531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3" name="HR 1,02, 95%CI 0.31-3.1, P= 0.96"/>
            <p:cNvSpPr txBox="1"/>
            <p:nvPr/>
          </p:nvSpPr>
          <p:spPr>
            <a:xfrm>
              <a:off x="2013152" y="8051995"/>
              <a:ext cx="8539534" cy="584202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9050" tIns="19050" rIns="19050" bIns="19050" numCol="1" anchor="ctr">
              <a:noAutofit/>
            </a:bodyPr>
            <a:lstStyle>
              <a:lvl1pPr algn="l" defTabSz="457200">
                <a:defRPr sz="3300">
                  <a:latin typeface="Courier New"/>
                  <a:ea typeface="Courier New"/>
                  <a:cs typeface="Courier New"/>
                  <a:sym typeface="Courier New"/>
                </a:defRPr>
              </a:lvl1pPr>
            </a:lstStyle>
            <a:p>
              <a:r>
                <a:rPr sz="1238" dirty="0"/>
                <a:t>HR 1</a:t>
              </a:r>
              <a:r>
                <a:rPr lang="it-IT" sz="1238" dirty="0"/>
                <a:t>.</a:t>
              </a:r>
              <a:r>
                <a:rPr sz="1238" dirty="0"/>
                <a:t>02, 95%CI 0.31-3.1</a:t>
              </a:r>
              <a:r>
                <a:rPr lang="it-IT" sz="1238" dirty="0"/>
                <a:t>0</a:t>
              </a:r>
              <a:r>
                <a:rPr sz="1238" dirty="0"/>
                <a:t>, P= 0.96</a:t>
              </a:r>
            </a:p>
          </p:txBody>
        </p:sp>
        <p:sp>
          <p:nvSpPr>
            <p:cNvPr id="154" name="Rettangolo"/>
            <p:cNvSpPr/>
            <p:nvPr/>
          </p:nvSpPr>
          <p:spPr>
            <a:xfrm>
              <a:off x="0" y="0"/>
              <a:ext cx="11302655" cy="9606054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19070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825"/>
            </a:p>
          </p:txBody>
        </p:sp>
        <p:sp>
          <p:nvSpPr>
            <p:cNvPr id="155" name="Cumulative probability                 of recurrent thrombosis (%)"/>
            <p:cNvSpPr txBox="1"/>
            <p:nvPr/>
          </p:nvSpPr>
          <p:spPr>
            <a:xfrm rot="16200000">
              <a:off x="-1804510" y="2522792"/>
              <a:ext cx="5085719" cy="110402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9050" tIns="19050" rIns="19050" bIns="19050" numCol="1" anchor="ctr">
              <a:noAutofit/>
            </a:bodyPr>
            <a:lstStyle>
              <a:lvl1pPr defTabSz="584200">
                <a:defRPr sz="2900" b="0"/>
              </a:lvl1pPr>
            </a:lstStyle>
            <a:p>
              <a:r>
                <a:rPr sz="1088"/>
                <a:t>Cumulative probability                 of recurrent thrombosis (%)</a:t>
              </a:r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2AD87BC3-4881-BE87-0AEF-A5F2CCFD92CD}"/>
              </a:ext>
            </a:extLst>
          </p:cNvPr>
          <p:cNvGrpSpPr/>
          <p:nvPr/>
        </p:nvGrpSpPr>
        <p:grpSpPr>
          <a:xfrm>
            <a:off x="209422" y="1032742"/>
            <a:ext cx="4278470" cy="467708"/>
            <a:chOff x="0" y="0"/>
            <a:chExt cx="11154031" cy="623610"/>
          </a:xfrm>
        </p:grpSpPr>
        <p:sp>
          <p:nvSpPr>
            <p:cNvPr id="3" name="Rettangolo con angoli arrotondati 2">
              <a:extLst>
                <a:ext uri="{FF2B5EF4-FFF2-40B4-BE49-F238E27FC236}">
                  <a16:creationId xmlns:a16="http://schemas.microsoft.com/office/drawing/2014/main" id="{37459052-5C0B-62F6-C77A-41293E1CA122}"/>
                </a:ext>
              </a:extLst>
            </p:cNvPr>
            <p:cNvSpPr/>
            <p:nvPr/>
          </p:nvSpPr>
          <p:spPr>
            <a:xfrm>
              <a:off x="0" y="0"/>
              <a:ext cx="11154031" cy="6236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2125938D-8E37-0B80-C597-9F3DC5085549}"/>
                </a:ext>
              </a:extLst>
            </p:cNvPr>
            <p:cNvSpPr txBox="1"/>
            <p:nvPr/>
          </p:nvSpPr>
          <p:spPr>
            <a:xfrm>
              <a:off x="30442" y="30442"/>
              <a:ext cx="11093147" cy="562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295" tIns="74295" rIns="74295" bIns="74295" numCol="1" spcCol="1270" anchor="ctr" anchorCtr="0">
              <a:noAutofit/>
            </a:bodyPr>
            <a:lstStyle/>
            <a:p>
              <a:pPr defTabSz="86675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500" dirty="0"/>
                <a:t>RECURRENCE AFTER USUAL SITE THROMBOSIS </a:t>
              </a: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B1797142-4C5C-FB49-AB15-433748E6F580}"/>
              </a:ext>
            </a:extLst>
          </p:cNvPr>
          <p:cNvGrpSpPr/>
          <p:nvPr/>
        </p:nvGrpSpPr>
        <p:grpSpPr>
          <a:xfrm>
            <a:off x="4694410" y="1048792"/>
            <a:ext cx="4278470" cy="467708"/>
            <a:chOff x="0" y="0"/>
            <a:chExt cx="11154031" cy="623610"/>
          </a:xfrm>
        </p:grpSpPr>
        <p:sp>
          <p:nvSpPr>
            <p:cNvPr id="6" name="Rettangolo con angoli arrotondati 5">
              <a:extLst>
                <a:ext uri="{FF2B5EF4-FFF2-40B4-BE49-F238E27FC236}">
                  <a16:creationId xmlns:a16="http://schemas.microsoft.com/office/drawing/2014/main" id="{7C8B7AF8-28A1-5E1C-9DAA-73FB6B90FED6}"/>
                </a:ext>
              </a:extLst>
            </p:cNvPr>
            <p:cNvSpPr/>
            <p:nvPr/>
          </p:nvSpPr>
          <p:spPr>
            <a:xfrm>
              <a:off x="0" y="0"/>
              <a:ext cx="11154031" cy="6236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26644321-656E-3E5D-F169-0991959C3E98}"/>
                </a:ext>
              </a:extLst>
            </p:cNvPr>
            <p:cNvSpPr txBox="1"/>
            <p:nvPr/>
          </p:nvSpPr>
          <p:spPr>
            <a:xfrm>
              <a:off x="30442" y="30442"/>
              <a:ext cx="11093147" cy="562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295" tIns="74295" rIns="74295" bIns="74295" numCol="1" spcCol="1270" anchor="ctr" anchorCtr="0">
              <a:noAutofit/>
            </a:bodyPr>
            <a:lstStyle/>
            <a:p>
              <a:pPr defTabSz="86675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500" dirty="0"/>
                <a:t>RECURRENCE AFTER UNUSUAL SITE THROMBOSIS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12438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CasellaDiTesto 1"/>
          <p:cNvSpPr txBox="1">
            <a:spLocks noChangeArrowheads="1"/>
          </p:cNvSpPr>
          <p:nvPr/>
        </p:nvSpPr>
        <p:spPr bwMode="auto">
          <a:xfrm>
            <a:off x="3227212" y="5317067"/>
            <a:ext cx="385874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it-IT" altLang="it-IT" sz="1500" i="1" dirty="0" err="1"/>
              <a:t>Barbui</a:t>
            </a:r>
            <a:r>
              <a:rPr lang="it-IT" altLang="it-IT" sz="1500" i="1" dirty="0"/>
              <a:t> &amp; De Stefano, </a:t>
            </a:r>
            <a:r>
              <a:rPr lang="it-IT" altLang="it-IT" sz="1500" i="1" dirty="0" err="1"/>
              <a:t>Curr</a:t>
            </a:r>
            <a:r>
              <a:rPr lang="it-IT" altLang="it-IT" sz="1500" i="1" dirty="0"/>
              <a:t> </a:t>
            </a:r>
            <a:r>
              <a:rPr lang="it-IT" altLang="it-IT" sz="1500" i="1" dirty="0" err="1"/>
              <a:t>Opin</a:t>
            </a:r>
            <a:r>
              <a:rPr lang="it-IT" altLang="it-IT" sz="1500" i="1" dirty="0"/>
              <a:t> </a:t>
            </a:r>
            <a:r>
              <a:rPr lang="it-IT" altLang="it-IT" sz="1500" i="1" dirty="0" err="1"/>
              <a:t>Hematol</a:t>
            </a:r>
            <a:r>
              <a:rPr lang="it-IT" altLang="it-IT" sz="1500" i="1" dirty="0"/>
              <a:t> 2016</a:t>
            </a:r>
          </a:p>
        </p:txBody>
      </p:sp>
      <p:pic>
        <p:nvPicPr>
          <p:cNvPr id="1925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12" y="1214967"/>
            <a:ext cx="4361744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58422" y="2222500"/>
            <a:ext cx="1512786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350" b="1" dirty="0" err="1">
                <a:solidFill>
                  <a:srgbClr val="FF0000"/>
                </a:solidFill>
              </a:rPr>
              <a:t>Polycythemia</a:t>
            </a:r>
            <a:r>
              <a:rPr lang="it-IT" sz="1350" b="1" dirty="0">
                <a:solidFill>
                  <a:srgbClr val="FF0000"/>
                </a:solidFill>
              </a:rPr>
              <a:t> Vera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54378" y="4277078"/>
            <a:ext cx="2174313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350" b="1" dirty="0" err="1">
                <a:solidFill>
                  <a:srgbClr val="FF0000"/>
                </a:solidFill>
              </a:rPr>
              <a:t>Essential</a:t>
            </a:r>
            <a:r>
              <a:rPr lang="it-IT" sz="1350" b="1" dirty="0">
                <a:solidFill>
                  <a:srgbClr val="FF0000"/>
                </a:solidFill>
              </a:rPr>
              <a:t> </a:t>
            </a:r>
            <a:r>
              <a:rPr lang="it-IT" sz="1350" b="1" dirty="0" err="1">
                <a:solidFill>
                  <a:srgbClr val="FF0000"/>
                </a:solidFill>
              </a:rPr>
              <a:t>Thrombocythemia</a:t>
            </a:r>
            <a:endParaRPr lang="it-IT" sz="135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668344" y="2187875"/>
            <a:ext cx="731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DOAC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684036" y="4215238"/>
            <a:ext cx="731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DOAC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0504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9772" y="1160748"/>
            <a:ext cx="4789462" cy="769586"/>
          </a:xfrm>
        </p:spPr>
        <p:txBody>
          <a:bodyPr anchor="ctr">
            <a:noAutofit/>
          </a:bodyPr>
          <a:lstStyle/>
          <a:p>
            <a:r>
              <a:rPr lang="it-IT" sz="1350" b="1" i="1" dirty="0">
                <a:latin typeface="Arial" pitchFamily="34" charset="0"/>
                <a:cs typeface="Arial" pitchFamily="34" charset="0"/>
              </a:rPr>
              <a:t>ELN-WP9 project </a:t>
            </a:r>
            <a:br>
              <a:rPr lang="it-IT" sz="1350" b="1" i="1" dirty="0">
                <a:latin typeface="Arial" pitchFamily="34" charset="0"/>
                <a:cs typeface="Arial" pitchFamily="34" charset="0"/>
              </a:rPr>
            </a:br>
            <a:r>
              <a:rPr lang="it-IT" sz="1350" b="1" dirty="0" err="1">
                <a:latin typeface="Arial" pitchFamily="34" charset="0"/>
                <a:cs typeface="Arial" pitchFamily="34" charset="0"/>
              </a:rPr>
              <a:t>Thrombosis</a:t>
            </a:r>
            <a:r>
              <a:rPr lang="it-IT" sz="1350" b="1" dirty="0">
                <a:latin typeface="Arial" pitchFamily="34" charset="0"/>
                <a:cs typeface="Arial" pitchFamily="34" charset="0"/>
              </a:rPr>
              <a:t>  </a:t>
            </a:r>
            <a:r>
              <a:rPr lang="it-IT" sz="1350" b="1" dirty="0" err="1">
                <a:latin typeface="Arial" pitchFamily="34" charset="0"/>
                <a:cs typeface="Arial" pitchFamily="34" charset="0"/>
              </a:rPr>
              <a:t>recurrences</a:t>
            </a:r>
            <a:r>
              <a:rPr lang="it-IT" sz="1350" b="1" dirty="0">
                <a:latin typeface="Arial" pitchFamily="34" charset="0"/>
                <a:cs typeface="Arial" pitchFamily="34" charset="0"/>
              </a:rPr>
              <a:t> in MPN. </a:t>
            </a:r>
            <a:br>
              <a:rPr lang="it-IT" sz="1350" b="1" dirty="0">
                <a:latin typeface="Arial" pitchFamily="34" charset="0"/>
                <a:cs typeface="Arial" pitchFamily="34" charset="0"/>
              </a:rPr>
            </a:br>
            <a:r>
              <a:rPr lang="it-IT" sz="1350" b="1" dirty="0">
                <a:latin typeface="Arial" pitchFamily="34" charset="0"/>
                <a:cs typeface="Arial" pitchFamily="34" charset="0"/>
              </a:rPr>
              <a:t>Analysis of 1032 </a:t>
            </a:r>
            <a:r>
              <a:rPr lang="it-IT" sz="1350" b="1" dirty="0" err="1">
                <a:latin typeface="Arial" pitchFamily="34" charset="0"/>
                <a:cs typeface="Arial" pitchFamily="34" charset="0"/>
              </a:rPr>
              <a:t>index</a:t>
            </a:r>
            <a:r>
              <a:rPr lang="it-IT" sz="1350" b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350" b="1" dirty="0" err="1">
                <a:latin typeface="Arial" pitchFamily="34" charset="0"/>
                <a:cs typeface="Arial" pitchFamily="34" charset="0"/>
              </a:rPr>
              <a:t>events</a:t>
            </a:r>
            <a:endParaRPr lang="it-IT" sz="13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5686425" y="5075636"/>
            <a:ext cx="1200150" cy="205383"/>
          </a:xfrm>
          <a:prstGeom prst="rect">
            <a:avLst/>
          </a:prstGeom>
        </p:spPr>
        <p:txBody>
          <a:bodyPr/>
          <a:lstStyle/>
          <a:p>
            <a:fld id="{4C3A16C7-9954-412E-AF3C-2B917A05B9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/>
          </p:nvPr>
        </p:nvGraphicFramePr>
        <p:xfrm>
          <a:off x="2146950" y="2340535"/>
          <a:ext cx="5665411" cy="3086688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736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8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96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530"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Index </a:t>
                      </a:r>
                      <a:r>
                        <a:rPr lang="it-IT" sz="1100" dirty="0" err="1" smtClean="0"/>
                        <a:t>event</a:t>
                      </a:r>
                      <a:endParaRPr lang="it-IT" sz="1100" dirty="0"/>
                    </a:p>
                  </a:txBody>
                  <a:tcPr marL="51435" marR="51435" marT="25718" marB="2571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No. Centers</a:t>
                      </a:r>
                      <a:endParaRPr lang="it-IT" sz="1100" dirty="0"/>
                    </a:p>
                  </a:txBody>
                  <a:tcPr marL="51435" marR="51435" marT="25718" marB="2571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Design</a:t>
                      </a:r>
                      <a:endParaRPr lang="it-IT" sz="1100" dirty="0"/>
                    </a:p>
                  </a:txBody>
                  <a:tcPr marL="51435" marR="51435" marT="25718" marB="2571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No.</a:t>
                      </a:r>
                      <a:r>
                        <a:rPr lang="it-IT" sz="1100" baseline="0" dirty="0" smtClean="0"/>
                        <a:t> </a:t>
                      </a:r>
                      <a:r>
                        <a:rPr lang="it-IT" sz="1100" baseline="0" dirty="0" err="1" smtClean="0"/>
                        <a:t>Pts</a:t>
                      </a:r>
                      <a:endParaRPr lang="it-IT" sz="1100" dirty="0"/>
                    </a:p>
                  </a:txBody>
                  <a:tcPr marL="51435" marR="51435" marT="25718" marB="2571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429">
                <a:tc>
                  <a:txBody>
                    <a:bodyPr/>
                    <a:lstStyle/>
                    <a:p>
                      <a:r>
                        <a:rPr lang="it-IT" sz="1100" kern="1200" dirty="0" err="1" smtClean="0"/>
                        <a:t>Cerebral</a:t>
                      </a:r>
                      <a:r>
                        <a:rPr lang="it-IT" sz="1100" kern="1200" dirty="0" smtClean="0"/>
                        <a:t> </a:t>
                      </a:r>
                      <a:r>
                        <a:rPr lang="it-IT" sz="1100" kern="1200" dirty="0" err="1" smtClean="0"/>
                        <a:t>vein</a:t>
                      </a:r>
                      <a:r>
                        <a:rPr lang="it-IT" sz="1100" kern="1200" dirty="0" smtClean="0"/>
                        <a:t> </a:t>
                      </a:r>
                      <a:r>
                        <a:rPr lang="it-IT" sz="1100" kern="1200" dirty="0" err="1" smtClean="0"/>
                        <a:t>thrombosis</a:t>
                      </a:r>
                      <a:endParaRPr lang="it-IT" sz="11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i="1" kern="1200" dirty="0" smtClean="0"/>
                        <a:t>Martinelli </a:t>
                      </a:r>
                      <a:r>
                        <a:rPr lang="it-IT" sz="700" i="1" kern="1200" dirty="0" err="1" smtClean="0"/>
                        <a:t>et</a:t>
                      </a:r>
                      <a:r>
                        <a:rPr lang="it-IT" sz="700" i="1" kern="1200" dirty="0" smtClean="0"/>
                        <a:t> al, Am J </a:t>
                      </a:r>
                      <a:r>
                        <a:rPr lang="it-IT" sz="700" i="1" kern="1200" dirty="0" err="1" smtClean="0"/>
                        <a:t>Hematol</a:t>
                      </a:r>
                      <a:r>
                        <a:rPr lang="it-IT" sz="700" i="1" kern="1200" dirty="0" smtClean="0"/>
                        <a:t> 2014</a:t>
                      </a:r>
                      <a:endParaRPr lang="it-IT" sz="11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11</a:t>
                      </a:r>
                      <a:endParaRPr lang="it-IT" sz="1100" dirty="0"/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Case-control study</a:t>
                      </a:r>
                      <a:r>
                        <a:rPr lang="en-US" sz="1100" dirty="0" smtClean="0"/>
                        <a:t> </a:t>
                      </a:r>
                    </a:p>
                    <a:p>
                      <a:pPr marL="182563" indent="-182563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Cases: MPN with CVT</a:t>
                      </a:r>
                    </a:p>
                    <a:p>
                      <a:pPr marL="182563" indent="-182563">
                        <a:buFont typeface="Arial" pitchFamily="34" charset="0"/>
                        <a:buChar char="•"/>
                      </a:pPr>
                      <a:r>
                        <a:rPr lang="en-US" sz="900" dirty="0" smtClean="0"/>
                        <a:t>Controls: MPN and </a:t>
                      </a:r>
                      <a:r>
                        <a:rPr lang="en-US" sz="900" baseline="0" dirty="0" smtClean="0"/>
                        <a:t> DVT</a:t>
                      </a:r>
                      <a:endParaRPr lang="en-US" sz="900" i="1" dirty="0" smtClean="0"/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135</a:t>
                      </a:r>
                    </a:p>
                    <a:p>
                      <a:pPr algn="ctr"/>
                      <a:r>
                        <a:rPr lang="it-IT" sz="900" dirty="0" smtClean="0"/>
                        <a:t>48</a:t>
                      </a:r>
                    </a:p>
                    <a:p>
                      <a:pPr algn="ctr"/>
                      <a:r>
                        <a:rPr lang="it-IT" sz="900" dirty="0" smtClean="0"/>
                        <a:t>87</a:t>
                      </a:r>
                      <a:endParaRPr lang="it-IT" sz="900" i="1" dirty="0" smtClean="0"/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1492">
                <a:tc>
                  <a:txBody>
                    <a:bodyPr/>
                    <a:lstStyle/>
                    <a:p>
                      <a:r>
                        <a:rPr lang="it-IT" sz="1100" kern="1200" dirty="0" err="1" smtClean="0"/>
                        <a:t>Deep</a:t>
                      </a:r>
                      <a:r>
                        <a:rPr lang="it-IT" sz="1100" kern="1200" dirty="0" smtClean="0"/>
                        <a:t> </a:t>
                      </a:r>
                      <a:r>
                        <a:rPr lang="it-IT" sz="1100" kern="1200" dirty="0" err="1" smtClean="0"/>
                        <a:t>vein</a:t>
                      </a:r>
                      <a:r>
                        <a:rPr lang="it-IT" sz="1100" kern="1200" dirty="0" smtClean="0"/>
                        <a:t> </a:t>
                      </a:r>
                      <a:r>
                        <a:rPr lang="it-IT" sz="1100" kern="1200" dirty="0" err="1" smtClean="0"/>
                        <a:t>thrombosis</a:t>
                      </a:r>
                      <a:r>
                        <a:rPr lang="it-IT" sz="1100" kern="1200" dirty="0" smtClean="0"/>
                        <a:t> </a:t>
                      </a:r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it-IT" sz="700" i="1" kern="1200" dirty="0" smtClean="0"/>
                        <a:t>De Stefano </a:t>
                      </a:r>
                      <a:r>
                        <a:rPr lang="it-IT" sz="700" i="1" kern="1200" dirty="0" err="1" smtClean="0"/>
                        <a:t>et</a:t>
                      </a:r>
                      <a:r>
                        <a:rPr lang="it-IT" sz="700" i="1" kern="1200" dirty="0" smtClean="0"/>
                        <a:t> al, </a:t>
                      </a:r>
                      <a:r>
                        <a:rPr lang="it-IT" sz="700" i="1" kern="1200" dirty="0" err="1" smtClean="0"/>
                        <a:t>Leukemia</a:t>
                      </a:r>
                      <a:r>
                        <a:rPr lang="it-IT" sz="700" i="1" kern="1200" dirty="0" smtClean="0"/>
                        <a:t> 2016</a:t>
                      </a:r>
                    </a:p>
                    <a:p>
                      <a:pPr marL="87313" indent="-87313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it-IT" sz="700" kern="1200" dirty="0" smtClean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100" kern="1200" dirty="0" smtClean="0"/>
                        <a:t>Splanchnic vein thrombosis</a:t>
                      </a:r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it-IT" sz="700" i="1" kern="1200" dirty="0" smtClean="0"/>
                        <a:t>De Stefano </a:t>
                      </a:r>
                      <a:r>
                        <a:rPr lang="it-IT" sz="700" i="1" kern="1200" dirty="0" err="1" smtClean="0"/>
                        <a:t>et</a:t>
                      </a:r>
                      <a:r>
                        <a:rPr lang="it-IT" sz="700" i="1" kern="1200" dirty="0" smtClean="0"/>
                        <a:t> al, </a:t>
                      </a:r>
                      <a:r>
                        <a:rPr lang="it-IT" sz="700" i="1" kern="1200" dirty="0" err="1" smtClean="0"/>
                        <a:t>Blood</a:t>
                      </a:r>
                      <a:r>
                        <a:rPr lang="it-IT" sz="700" i="1" kern="1200" dirty="0" smtClean="0"/>
                        <a:t> </a:t>
                      </a:r>
                      <a:r>
                        <a:rPr lang="it-IT" sz="700" i="1" kern="1200" dirty="0" err="1" smtClean="0"/>
                        <a:t>Cancer</a:t>
                      </a:r>
                      <a:r>
                        <a:rPr lang="it-IT" sz="700" i="1" kern="1200" dirty="0" smtClean="0"/>
                        <a:t> J 2016</a:t>
                      </a:r>
                      <a:endParaRPr lang="it-IT" sz="700" i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23</a:t>
                      </a:r>
                      <a:endParaRPr lang="it-IT" sz="1100" dirty="0"/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1" dirty="0" err="1" smtClean="0"/>
                        <a:t>Retrospective</a:t>
                      </a:r>
                      <a:r>
                        <a:rPr lang="it-IT" sz="1100" b="1" baseline="0" dirty="0" smtClean="0"/>
                        <a:t> </a:t>
                      </a:r>
                      <a:r>
                        <a:rPr lang="it-IT" sz="1100" b="1" baseline="0" dirty="0" err="1" smtClean="0"/>
                        <a:t>cohort</a:t>
                      </a:r>
                      <a:r>
                        <a:rPr lang="it-IT" sz="1100" b="1" baseline="0" dirty="0" smtClean="0"/>
                        <a:t> </a:t>
                      </a:r>
                      <a:r>
                        <a:rPr lang="it-IT" sz="1100" b="1" baseline="0" dirty="0" err="1" smtClean="0"/>
                        <a:t>study</a:t>
                      </a:r>
                      <a:endParaRPr lang="it-IT" sz="1100" baseline="0" dirty="0" smtClean="0"/>
                    </a:p>
                    <a:p>
                      <a:endParaRPr lang="it-IT" sz="1100" baseline="0" dirty="0" smtClean="0"/>
                    </a:p>
                    <a:p>
                      <a:r>
                        <a:rPr lang="it-IT" sz="1100" b="1" dirty="0" err="1" smtClean="0"/>
                        <a:t>Retrospective</a:t>
                      </a:r>
                      <a:r>
                        <a:rPr lang="it-IT" sz="1100" b="1" baseline="0" dirty="0" smtClean="0"/>
                        <a:t> </a:t>
                      </a:r>
                      <a:r>
                        <a:rPr lang="it-IT" sz="1100" b="1" baseline="0" dirty="0" err="1" smtClean="0"/>
                        <a:t>cohort</a:t>
                      </a:r>
                      <a:r>
                        <a:rPr lang="it-IT" sz="1100" b="1" baseline="0" dirty="0" smtClean="0"/>
                        <a:t> </a:t>
                      </a:r>
                      <a:r>
                        <a:rPr lang="it-IT" sz="1100" b="1" baseline="0" dirty="0" err="1" smtClean="0"/>
                        <a:t>study</a:t>
                      </a:r>
                      <a:endParaRPr lang="it-IT" sz="1100" b="1" baseline="0" dirty="0" smtClean="0"/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206</a:t>
                      </a:r>
                    </a:p>
                    <a:p>
                      <a:pPr algn="ctr"/>
                      <a:endParaRPr lang="it-IT" sz="1100" dirty="0" smtClean="0"/>
                    </a:p>
                    <a:p>
                      <a:pPr algn="ctr"/>
                      <a:r>
                        <a:rPr lang="it-IT" sz="1100" dirty="0" smtClean="0"/>
                        <a:t>181</a:t>
                      </a:r>
                      <a:endParaRPr lang="it-IT" sz="1100" b="1" dirty="0"/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323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/>
                        <a:t>Cerebral  arterial</a:t>
                      </a:r>
                      <a:r>
                        <a:rPr lang="en-US" sz="1100" kern="1200" baseline="0" dirty="0" smtClean="0"/>
                        <a:t> thrombosis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0" i="1" kern="1200" dirty="0" smtClean="0"/>
                        <a:t>De Stefano </a:t>
                      </a:r>
                      <a:r>
                        <a:rPr lang="it-IT" sz="700" b="0" i="1" kern="1200" dirty="0" err="1" smtClean="0"/>
                        <a:t>et</a:t>
                      </a:r>
                      <a:r>
                        <a:rPr lang="it-IT" sz="700" b="0" i="1" kern="1200" dirty="0" smtClean="0"/>
                        <a:t> al, </a:t>
                      </a:r>
                      <a:r>
                        <a:rPr lang="it-IT" sz="700" b="0" i="1" kern="1200" dirty="0" err="1" smtClean="0"/>
                        <a:t>Blood</a:t>
                      </a:r>
                      <a:r>
                        <a:rPr lang="it-IT" sz="700" b="0" i="1" kern="1200" dirty="0" smtClean="0"/>
                        <a:t> </a:t>
                      </a:r>
                      <a:r>
                        <a:rPr lang="it-IT" sz="700" b="0" i="1" kern="1200" dirty="0" err="1" smtClean="0"/>
                        <a:t>Cancer</a:t>
                      </a:r>
                      <a:r>
                        <a:rPr lang="it-IT" sz="700" b="0" i="1" kern="1200" dirty="0" smtClean="0"/>
                        <a:t> J 2018</a:t>
                      </a:r>
                      <a:endParaRPr lang="it-IT" sz="700" b="0" i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22</a:t>
                      </a:r>
                      <a:endParaRPr lang="it-IT" sz="1100" dirty="0"/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err="1" smtClean="0"/>
                        <a:t>Retrospective</a:t>
                      </a:r>
                      <a:r>
                        <a:rPr lang="it-IT" sz="1100" b="1" baseline="0" dirty="0" smtClean="0"/>
                        <a:t> </a:t>
                      </a:r>
                      <a:r>
                        <a:rPr lang="it-IT" sz="1100" b="1" baseline="0" dirty="0" err="1" smtClean="0"/>
                        <a:t>cohort</a:t>
                      </a:r>
                      <a:r>
                        <a:rPr lang="it-IT" sz="1100" b="1" baseline="0" dirty="0" smtClean="0"/>
                        <a:t> </a:t>
                      </a:r>
                      <a:r>
                        <a:rPr lang="it-IT" sz="1100" b="1" baseline="0" dirty="0" err="1" smtClean="0"/>
                        <a:t>study</a:t>
                      </a:r>
                      <a:r>
                        <a:rPr lang="en-US" sz="900" b="1" kern="1200" dirty="0" smtClean="0"/>
                        <a:t> </a:t>
                      </a:r>
                    </a:p>
                    <a:p>
                      <a:pPr marL="639763" marR="0" lvl="1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900" kern="1200" dirty="0" smtClean="0"/>
                    </a:p>
                    <a:p>
                      <a:pPr marL="639763" marR="0" lvl="1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900" kern="1200" dirty="0" smtClean="0"/>
                        <a:t>TIA or </a:t>
                      </a:r>
                    </a:p>
                    <a:p>
                      <a:pPr marL="639763" marR="0" lvl="1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900" kern="1200" dirty="0" smtClean="0"/>
                        <a:t>Ischemic Stroke</a:t>
                      </a:r>
                      <a:endParaRPr lang="it-IT" sz="9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597</a:t>
                      </a:r>
                    </a:p>
                    <a:p>
                      <a:pPr algn="ctr"/>
                      <a:endParaRPr lang="it-IT" sz="900" dirty="0" smtClean="0"/>
                    </a:p>
                    <a:p>
                      <a:pPr algn="ctr"/>
                      <a:r>
                        <a:rPr lang="it-IT" sz="900" dirty="0" smtClean="0"/>
                        <a:t>270</a:t>
                      </a:r>
                    </a:p>
                    <a:p>
                      <a:pPr algn="ctr"/>
                      <a:r>
                        <a:rPr lang="it-IT" sz="900" dirty="0" smtClean="0"/>
                        <a:t>327</a:t>
                      </a:r>
                      <a:endParaRPr lang="it-IT" sz="1100" dirty="0"/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2146950" y="4632947"/>
            <a:ext cx="5557399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13"/>
          </a:p>
        </p:txBody>
      </p:sp>
    </p:spTree>
    <p:extLst>
      <p:ext uri="{BB962C8B-B14F-4D97-AF65-F5344CB8AC3E}">
        <p14:creationId xmlns:p14="http://schemas.microsoft.com/office/powerpoint/2010/main" val="281562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948866"/>
              </p:ext>
            </p:extLst>
          </p:nvPr>
        </p:nvGraphicFramePr>
        <p:xfrm>
          <a:off x="609601" y="1309511"/>
          <a:ext cx="7886700" cy="3544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6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</a:rPr>
                        <a:t> </a:t>
                      </a: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err="1" smtClean="0">
                          <a:solidFill>
                            <a:srgbClr val="FFFF00"/>
                          </a:solidFill>
                          <a:effectLst/>
                        </a:rPr>
                        <a:t>Strokes</a:t>
                      </a:r>
                      <a:r>
                        <a:rPr lang="it-IT" sz="1800" baseline="0" dirty="0" smtClean="0">
                          <a:solidFill>
                            <a:srgbClr val="FFFF00"/>
                          </a:solidFill>
                          <a:effectLst/>
                        </a:rPr>
                        <a:t> dopo 1 anno</a:t>
                      </a:r>
                      <a:endParaRPr lang="it-IT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err="1">
                          <a:solidFill>
                            <a:srgbClr val="FFFF00"/>
                          </a:solidFill>
                          <a:effectLst/>
                        </a:rPr>
                        <a:t>Strokes</a:t>
                      </a:r>
                      <a:r>
                        <a:rPr lang="it-IT" sz="1800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it-IT" sz="1800" baseline="0" dirty="0" smtClean="0">
                          <a:solidFill>
                            <a:srgbClr val="FFFF00"/>
                          </a:solidFill>
                          <a:effectLst/>
                        </a:rPr>
                        <a:t> dopo 5 anni</a:t>
                      </a:r>
                      <a:endParaRPr lang="it-IT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8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 smtClean="0">
                          <a:solidFill>
                            <a:srgbClr val="FFFF00"/>
                          </a:solidFill>
                          <a:effectLst/>
                        </a:rPr>
                        <a:t>Dopo TIA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</a:rPr>
                        <a:t> </a:t>
                      </a: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>
                          <a:effectLst/>
                        </a:rPr>
                        <a:t> </a:t>
                      </a:r>
                      <a:endParaRPr lang="it-IT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 smtClean="0">
                          <a:effectLst/>
                        </a:rPr>
                        <a:t>-studio PRISM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b="1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it-IT" sz="15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b="1" dirty="0">
                          <a:solidFill>
                            <a:srgbClr val="FF0000"/>
                          </a:solidFill>
                          <a:effectLst/>
                        </a:rPr>
                        <a:t>1.2 %</a:t>
                      </a:r>
                      <a:endParaRPr lang="it-IT" sz="15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8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 smtClean="0">
                          <a:effectLst/>
                        </a:rPr>
                        <a:t>-popolazione generale *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b="1" dirty="0">
                          <a:solidFill>
                            <a:srgbClr val="FF0000"/>
                          </a:solidFill>
                          <a:effectLst/>
                        </a:rPr>
                        <a:t>4.4 – 5.1 %</a:t>
                      </a:r>
                      <a:endParaRPr lang="it-IT" sz="15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b="1" dirty="0">
                          <a:solidFill>
                            <a:srgbClr val="FF0000"/>
                          </a:solidFill>
                          <a:effectLst/>
                        </a:rPr>
                        <a:t>12 – </a:t>
                      </a:r>
                      <a:r>
                        <a:rPr lang="it-IT" sz="1500" b="1" dirty="0" smtClean="0">
                          <a:solidFill>
                            <a:srgbClr val="FF0000"/>
                          </a:solidFill>
                          <a:effectLst/>
                        </a:rPr>
                        <a:t>13.2 %</a:t>
                      </a:r>
                      <a:endParaRPr lang="it-IT" sz="15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8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 smtClean="0">
                          <a:solidFill>
                            <a:srgbClr val="FFFF00"/>
                          </a:solidFill>
                          <a:effectLst/>
                        </a:rPr>
                        <a:t>Dopo </a:t>
                      </a:r>
                      <a:r>
                        <a:rPr lang="it-IT" sz="1500" dirty="0" err="1" smtClean="0">
                          <a:solidFill>
                            <a:srgbClr val="FFFF00"/>
                          </a:solidFill>
                          <a:effectLst/>
                        </a:rPr>
                        <a:t>Stroke</a:t>
                      </a:r>
                      <a:r>
                        <a:rPr lang="it-IT" sz="1500" dirty="0" smtClean="0">
                          <a:solidFill>
                            <a:srgbClr val="FFFF00"/>
                          </a:solidFill>
                          <a:effectLst/>
                        </a:rPr>
                        <a:t> ischemico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it-IT" sz="15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it-IT" sz="15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8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 smtClean="0">
                          <a:effectLst/>
                        </a:rPr>
                        <a:t>-studio PRISM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b="1">
                          <a:solidFill>
                            <a:srgbClr val="FF0000"/>
                          </a:solidFill>
                          <a:effectLst/>
                        </a:rPr>
                        <a:t>2.0 %</a:t>
                      </a:r>
                      <a:endParaRPr lang="it-IT" sz="15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b="1" dirty="0">
                          <a:solidFill>
                            <a:srgbClr val="FF0000"/>
                          </a:solidFill>
                          <a:effectLst/>
                        </a:rPr>
                        <a:t>6.5 %</a:t>
                      </a:r>
                      <a:endParaRPr lang="it-IT" sz="15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8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 smtClean="0">
                          <a:effectLst/>
                        </a:rPr>
                        <a:t>-popolazione generale *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b="1">
                          <a:solidFill>
                            <a:srgbClr val="FF0000"/>
                          </a:solidFill>
                          <a:effectLst/>
                        </a:rPr>
                        <a:t>11.1 – 12 %</a:t>
                      </a:r>
                      <a:endParaRPr lang="it-IT" sz="15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it-IT" sz="1500" b="1" dirty="0" smtClean="0">
                          <a:solidFill>
                            <a:srgbClr val="FF0000"/>
                          </a:solidFill>
                          <a:effectLst/>
                        </a:rPr>
                        <a:t>26.4 %</a:t>
                      </a:r>
                      <a:endParaRPr lang="it-IT" sz="15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667456" y="5009445"/>
            <a:ext cx="783448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050" i="1" dirty="0"/>
              <a:t>* </a:t>
            </a:r>
            <a:r>
              <a:rPr lang="it-IT" sz="1050" i="1" dirty="0" err="1"/>
              <a:t>References</a:t>
            </a:r>
            <a:r>
              <a:rPr lang="it-IT" sz="1050" i="1" dirty="0"/>
              <a:t>:</a:t>
            </a:r>
          </a:p>
          <a:p>
            <a:pPr>
              <a:defRPr/>
            </a:pPr>
            <a:r>
              <a:rPr lang="it-IT" sz="1050" dirty="0"/>
              <a:t>Van </a:t>
            </a:r>
            <a:r>
              <a:rPr lang="it-IT" sz="1050" dirty="0" err="1"/>
              <a:t>WijK</a:t>
            </a:r>
            <a:r>
              <a:rPr lang="it-IT" sz="1050" dirty="0"/>
              <a:t> I et al, Lancet 2005;365:2098       </a:t>
            </a:r>
            <a:r>
              <a:rPr lang="it-IT" sz="1050" dirty="0" err="1"/>
              <a:t>Amarenco</a:t>
            </a:r>
            <a:r>
              <a:rPr lang="it-IT" sz="1050" dirty="0"/>
              <a:t> P et al, N </a:t>
            </a:r>
            <a:r>
              <a:rPr lang="it-IT" sz="1050" dirty="0" err="1"/>
              <a:t>Engl</a:t>
            </a:r>
            <a:r>
              <a:rPr lang="it-IT" sz="1050" dirty="0"/>
              <a:t> J </a:t>
            </a:r>
            <a:r>
              <a:rPr lang="it-IT" sz="1050" dirty="0" err="1"/>
              <a:t>Med</a:t>
            </a:r>
            <a:r>
              <a:rPr lang="it-IT" sz="1050" dirty="0"/>
              <a:t> 2016;374:1533</a:t>
            </a:r>
          </a:p>
          <a:p>
            <a:pPr>
              <a:defRPr/>
            </a:pPr>
            <a:r>
              <a:rPr lang="it-IT" sz="1050" dirty="0"/>
              <a:t>Weimar C et al, J </a:t>
            </a:r>
            <a:r>
              <a:rPr lang="it-IT" sz="1050" dirty="0" err="1"/>
              <a:t>Neurol</a:t>
            </a:r>
            <a:r>
              <a:rPr lang="it-IT" sz="1050" dirty="0"/>
              <a:t> 2009;256:639       </a:t>
            </a:r>
            <a:r>
              <a:rPr lang="it-IT" sz="1050" dirty="0" err="1"/>
              <a:t>Bergstrom</a:t>
            </a:r>
            <a:r>
              <a:rPr lang="it-IT" sz="1050" dirty="0"/>
              <a:t> L et al, </a:t>
            </a:r>
            <a:r>
              <a:rPr lang="it-IT" sz="1050" dirty="0" err="1"/>
              <a:t>Stroke</a:t>
            </a:r>
            <a:r>
              <a:rPr lang="it-IT" sz="1050" dirty="0"/>
              <a:t> 2017;48:2046</a:t>
            </a:r>
          </a:p>
          <a:p>
            <a:pPr>
              <a:defRPr/>
            </a:pPr>
            <a:r>
              <a:rPr lang="it-IT" sz="1050" dirty="0" err="1"/>
              <a:t>Mohan</a:t>
            </a:r>
            <a:r>
              <a:rPr lang="it-IT" sz="1050" dirty="0"/>
              <a:t> KM et al, </a:t>
            </a:r>
            <a:r>
              <a:rPr lang="it-IT" sz="1050" dirty="0" err="1"/>
              <a:t>Stroke</a:t>
            </a:r>
            <a:r>
              <a:rPr lang="it-IT" sz="1050" dirty="0"/>
              <a:t> 2011;42:1489</a:t>
            </a:r>
          </a:p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68676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Immagin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71" y="1425964"/>
            <a:ext cx="6524483" cy="378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e 2"/>
          <p:cNvSpPr/>
          <p:nvPr/>
        </p:nvSpPr>
        <p:spPr>
          <a:xfrm>
            <a:off x="1871700" y="3429000"/>
            <a:ext cx="124213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760"/>
          </a:p>
        </p:txBody>
      </p:sp>
      <p:sp>
        <p:nvSpPr>
          <p:cNvPr id="2" name="CasellaDiTesto 1"/>
          <p:cNvSpPr txBox="1"/>
          <p:nvPr/>
        </p:nvSpPr>
        <p:spPr>
          <a:xfrm>
            <a:off x="2843808" y="5377235"/>
            <a:ext cx="294503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13" i="1" dirty="0"/>
              <a:t>De Stefano V et al, Blood </a:t>
            </a:r>
            <a:r>
              <a:rPr lang="it-IT" sz="1013" i="1" dirty="0" err="1"/>
              <a:t>Cancer</a:t>
            </a:r>
            <a:r>
              <a:rPr lang="it-IT" sz="1013" i="1" dirty="0"/>
              <a:t> Journal 2018;  8: 25</a:t>
            </a:r>
          </a:p>
        </p:txBody>
      </p:sp>
    </p:spTree>
    <p:extLst>
      <p:ext uri="{BB962C8B-B14F-4D97-AF65-F5344CB8AC3E}">
        <p14:creationId xmlns:p14="http://schemas.microsoft.com/office/powerpoint/2010/main" val="97781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 smtClean="0"/>
              <a:t>Conclusioni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9612" y="1417638"/>
            <a:ext cx="7841544" cy="5035698"/>
          </a:xfrm>
        </p:spPr>
        <p:txBody>
          <a:bodyPr>
            <a:normAutofit fontScale="40000" lnSpcReduction="20000"/>
          </a:bodyPr>
          <a:lstStyle/>
          <a:p>
            <a:pPr algn="just">
              <a:defRPr/>
            </a:pPr>
            <a:r>
              <a:rPr lang="it-IT" sz="4900" dirty="0" smtClean="0"/>
              <a:t>Il tasso di trombosi nella TE è 1-3 per 100 pazienti-anno; dopo un primo evento il tasso di ricorrenza è 5-6 per 100 pazienti-anno.</a:t>
            </a:r>
          </a:p>
          <a:p>
            <a:pPr algn="just">
              <a:defRPr/>
            </a:pPr>
            <a:endParaRPr lang="it-IT" sz="4900" dirty="0" smtClean="0"/>
          </a:p>
          <a:p>
            <a:pPr algn="just">
              <a:defRPr/>
            </a:pPr>
            <a:r>
              <a:rPr lang="it-IT" sz="4900" dirty="0" smtClean="0"/>
              <a:t>La prevenzione primaria con aspirina è indicata nei soggetti con età &gt;60 anni e/o fattori di rischio cardiovascolari e/o presenza JAK2 V617F</a:t>
            </a:r>
          </a:p>
          <a:p>
            <a:pPr algn="just">
              <a:defRPr/>
            </a:pPr>
            <a:endParaRPr lang="it-IT" sz="4900" dirty="0" smtClean="0"/>
          </a:p>
          <a:p>
            <a:pPr algn="just">
              <a:defRPr/>
            </a:pPr>
            <a:r>
              <a:rPr lang="it-IT" sz="4900" dirty="0" smtClean="0"/>
              <a:t>Dopo un evento trombotico venoso spontaneo (in particolare in sede cerebrale o addominale) è indicato un trattamento con anticoagulanti orali a tempo indeterminato. </a:t>
            </a:r>
            <a:r>
              <a:rPr lang="it-IT" sz="4900" dirty="0" smtClean="0"/>
              <a:t>Il </a:t>
            </a:r>
            <a:r>
              <a:rPr lang="it-IT" sz="4900" dirty="0" smtClean="0"/>
              <a:t>trattamento </a:t>
            </a:r>
            <a:r>
              <a:rPr lang="it-IT" sz="4900" dirty="0" smtClean="0"/>
              <a:t>può essere effettuato con i nuovi anticoagulanti orali diretti, con efficacia e sicurezza pari ai farmaci anti-vitamina K </a:t>
            </a:r>
            <a:r>
              <a:rPr lang="it-IT" sz="4900" dirty="0" smtClean="0"/>
              <a:t>(</a:t>
            </a:r>
            <a:r>
              <a:rPr lang="it-IT" sz="4900" dirty="0" err="1" smtClean="0"/>
              <a:t>Coumadin</a:t>
            </a:r>
            <a:r>
              <a:rPr lang="it-IT" sz="4900" dirty="0" smtClean="0"/>
              <a:t> o </a:t>
            </a:r>
            <a:r>
              <a:rPr lang="it-IT" sz="4900" dirty="0" err="1" smtClean="0"/>
              <a:t>Sintrom</a:t>
            </a:r>
            <a:r>
              <a:rPr lang="it-IT" sz="4900" dirty="0" smtClean="0"/>
              <a:t>).</a:t>
            </a:r>
            <a:endParaRPr lang="it-IT" sz="4900" dirty="0" smtClean="0"/>
          </a:p>
          <a:p>
            <a:pPr algn="just">
              <a:defRPr/>
            </a:pPr>
            <a:endParaRPr lang="it-IT" sz="4900" dirty="0"/>
          </a:p>
          <a:p>
            <a:pPr algn="just">
              <a:defRPr/>
            </a:pPr>
            <a:r>
              <a:rPr lang="it-IT" sz="4900" dirty="0" smtClean="0"/>
              <a:t>Dopo un evento trombotico arterioso è indicato un trattamento con antiaggreganti secondo pratica corrente (mono o duplice </a:t>
            </a:r>
            <a:r>
              <a:rPr lang="it-IT" sz="4900" dirty="0" err="1" smtClean="0"/>
              <a:t>antiaggregazione</a:t>
            </a:r>
            <a:r>
              <a:rPr lang="it-IT" sz="4900" dirty="0" smtClean="0"/>
              <a:t> o anticoagulazione orale in caso di FA); è molto importante l’aggiunta di </a:t>
            </a:r>
            <a:r>
              <a:rPr lang="it-IT" sz="4900" dirty="0" err="1" smtClean="0"/>
              <a:t>citoriduzione</a:t>
            </a:r>
            <a:r>
              <a:rPr lang="it-IT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713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7600" y="612422"/>
            <a:ext cx="6908800" cy="7690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mtClean="0">
                <a:latin typeface="Arial" panose="020B0604020202020204" pitchFamily="34" charset="0"/>
              </a:rPr>
              <a:t>Fattori di rischio per trombosi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347134" y="1397000"/>
          <a:ext cx="8384822" cy="4439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4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6452">
                <a:tc>
                  <a:txBody>
                    <a:bodyPr/>
                    <a:lstStyle/>
                    <a:p>
                      <a:r>
                        <a:rPr lang="it-IT" sz="2100" dirty="0" smtClean="0"/>
                        <a:t>Correlati al paziente</a:t>
                      </a:r>
                    </a:p>
                  </a:txBody>
                  <a:tcPr marL="81279" marR="81279" marT="40645" marB="406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677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080800"/>
                          </a:solidFill>
                        </a:rPr>
                        <a:t>Età (&gt;</a:t>
                      </a:r>
                      <a:r>
                        <a:rPr lang="it-IT" sz="1600" baseline="0" dirty="0" smtClean="0">
                          <a:solidFill>
                            <a:srgbClr val="080800"/>
                          </a:solidFill>
                        </a:rPr>
                        <a:t> 60 anni)</a:t>
                      </a:r>
                    </a:p>
                  </a:txBody>
                  <a:tcPr marL="81279" marR="81279" marT="40645" marB="406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677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080800"/>
                          </a:solidFill>
                        </a:rPr>
                        <a:t>Storia di pregressa trombosi</a:t>
                      </a:r>
                      <a:endParaRPr lang="it-IT" sz="1600" dirty="0">
                        <a:solidFill>
                          <a:srgbClr val="080800"/>
                        </a:solidFill>
                      </a:endParaRPr>
                    </a:p>
                  </a:txBody>
                  <a:tcPr marL="81279" marR="81279" marT="40645" marB="406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677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080800"/>
                          </a:solidFill>
                        </a:rPr>
                        <a:t>Presenza di fattori di rischio cardiovascolari (fumo, ipertensione, dislipidemia, diabete)</a:t>
                      </a:r>
                      <a:endParaRPr lang="it-IT" sz="1600" dirty="0">
                        <a:solidFill>
                          <a:srgbClr val="080800"/>
                        </a:solidFill>
                      </a:endParaRPr>
                    </a:p>
                  </a:txBody>
                  <a:tcPr marL="81279" marR="81279" marT="40645" marB="406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677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080800"/>
                          </a:solidFill>
                        </a:rPr>
                        <a:t>Presenza di </a:t>
                      </a:r>
                      <a:r>
                        <a:rPr lang="it-IT" sz="1600" dirty="0" err="1" smtClean="0">
                          <a:solidFill>
                            <a:srgbClr val="080800"/>
                          </a:solidFill>
                        </a:rPr>
                        <a:t>trombofilia</a:t>
                      </a:r>
                      <a:r>
                        <a:rPr lang="it-IT" sz="1600" dirty="0" smtClean="0">
                          <a:solidFill>
                            <a:srgbClr val="080800"/>
                          </a:solidFill>
                        </a:rPr>
                        <a:t> (congenita o acquisita)</a:t>
                      </a:r>
                      <a:endParaRPr lang="it-IT" sz="1600" dirty="0">
                        <a:solidFill>
                          <a:srgbClr val="080800"/>
                        </a:solidFill>
                      </a:endParaRPr>
                    </a:p>
                  </a:txBody>
                  <a:tcPr marL="81279" marR="81279" marT="40645" marB="406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52">
                <a:tc>
                  <a:txBody>
                    <a:bodyPr/>
                    <a:lstStyle/>
                    <a:p>
                      <a:r>
                        <a:rPr lang="it-IT" sz="2100" b="1" dirty="0" smtClean="0">
                          <a:solidFill>
                            <a:schemeClr val="bg1"/>
                          </a:solidFill>
                        </a:rPr>
                        <a:t>Correlati alla </a:t>
                      </a:r>
                      <a:r>
                        <a:rPr lang="it-IT" sz="2100" b="1" dirty="0" err="1" smtClean="0">
                          <a:solidFill>
                            <a:schemeClr val="bg1"/>
                          </a:solidFill>
                        </a:rPr>
                        <a:t>trombocitemia</a:t>
                      </a:r>
                      <a:r>
                        <a:rPr lang="it-IT" sz="2100" b="1" dirty="0" smtClean="0">
                          <a:solidFill>
                            <a:schemeClr val="bg1"/>
                          </a:solidFill>
                        </a:rPr>
                        <a:t> essenziale</a:t>
                      </a:r>
                      <a:endParaRPr lang="it-IT" sz="2100" b="1" dirty="0">
                        <a:solidFill>
                          <a:schemeClr val="bg1"/>
                        </a:solidFill>
                      </a:endParaRPr>
                    </a:p>
                  </a:txBody>
                  <a:tcPr marL="81279" marR="81279" marT="40645" marB="406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677">
                <a:tc>
                  <a:txBody>
                    <a:bodyPr/>
                    <a:lstStyle/>
                    <a:p>
                      <a:r>
                        <a:rPr lang="it-IT" sz="1600" b="0" dirty="0" err="1" smtClean="0">
                          <a:solidFill>
                            <a:srgbClr val="080800"/>
                          </a:solidFill>
                        </a:rPr>
                        <a:t>Piastrinosi</a:t>
                      </a:r>
                      <a:endParaRPr lang="it-IT" sz="1600" b="0" dirty="0">
                        <a:solidFill>
                          <a:srgbClr val="080800"/>
                        </a:solidFill>
                      </a:endParaRPr>
                    </a:p>
                  </a:txBody>
                  <a:tcPr marL="81279" marR="81279" marT="40645" marB="406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677"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rgbClr val="080800"/>
                          </a:solidFill>
                        </a:rPr>
                        <a:t>Anomalie funzionali delle piastrine</a:t>
                      </a:r>
                      <a:r>
                        <a:rPr lang="it-IT" sz="1600" b="0" baseline="0" dirty="0" smtClean="0">
                          <a:solidFill>
                            <a:srgbClr val="080800"/>
                          </a:solidFill>
                        </a:rPr>
                        <a:t> </a:t>
                      </a:r>
                      <a:endParaRPr lang="it-IT" sz="1600" b="0" dirty="0">
                        <a:solidFill>
                          <a:srgbClr val="080800"/>
                        </a:solidFill>
                      </a:endParaRPr>
                    </a:p>
                  </a:txBody>
                  <a:tcPr marL="81279" marR="81279" marT="40645" marB="406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677"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rgbClr val="080800"/>
                          </a:solidFill>
                        </a:rPr>
                        <a:t>Attivazione dell’endotelio e del sistema emostatico</a:t>
                      </a:r>
                      <a:endParaRPr lang="it-IT" sz="1600" b="0" dirty="0">
                        <a:solidFill>
                          <a:srgbClr val="080800"/>
                        </a:solidFill>
                      </a:endParaRPr>
                    </a:p>
                  </a:txBody>
                  <a:tcPr marL="81279" marR="81279" marT="40645" marB="406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677"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rgbClr val="080800"/>
                          </a:solidFill>
                        </a:rPr>
                        <a:t>Leucocitosi</a:t>
                      </a:r>
                      <a:endParaRPr lang="it-IT" sz="1600" b="0" dirty="0">
                        <a:solidFill>
                          <a:srgbClr val="080800"/>
                        </a:solidFill>
                      </a:endParaRPr>
                    </a:p>
                  </a:txBody>
                  <a:tcPr marL="81279" marR="81279" marT="40645" marB="406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677"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rgbClr val="080800"/>
                          </a:solidFill>
                        </a:rPr>
                        <a:t>Attivazione leucocitaria e piastrinica</a:t>
                      </a:r>
                      <a:endParaRPr lang="it-IT" sz="1600" b="0" dirty="0">
                        <a:solidFill>
                          <a:srgbClr val="080800"/>
                        </a:solidFill>
                      </a:endParaRPr>
                    </a:p>
                  </a:txBody>
                  <a:tcPr marL="81279" marR="81279" marT="40645" marB="406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9677"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rgbClr val="080800"/>
                          </a:solidFill>
                        </a:rPr>
                        <a:t>Interazione leucociti-piastrine</a:t>
                      </a:r>
                      <a:endParaRPr lang="it-IT" sz="1600" b="0" dirty="0">
                        <a:solidFill>
                          <a:srgbClr val="080800"/>
                        </a:solidFill>
                      </a:endParaRPr>
                    </a:p>
                  </a:txBody>
                  <a:tcPr marL="81279" marR="81279" marT="40645" marB="406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9677"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rgbClr val="080800"/>
                          </a:solidFill>
                        </a:rPr>
                        <a:t>Mutazione JAK2 V617F</a:t>
                      </a:r>
                      <a:endParaRPr lang="it-IT" sz="1600" b="0" dirty="0">
                        <a:solidFill>
                          <a:srgbClr val="080800"/>
                        </a:solidFill>
                      </a:endParaRPr>
                    </a:p>
                  </a:txBody>
                  <a:tcPr marL="81279" marR="81279" marT="40645" marB="406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6417" name="CasellaDiTesto 1"/>
          <p:cNvSpPr txBox="1">
            <a:spLocks noChangeArrowheads="1"/>
          </p:cNvSpPr>
          <p:nvPr/>
        </p:nvSpPr>
        <p:spPr bwMode="auto">
          <a:xfrm>
            <a:off x="412045" y="5925256"/>
            <a:ext cx="3711222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133" i="1">
                <a:latin typeface="Times New Roman" panose="02020603050405020304" pitchFamily="18" charset="0"/>
              </a:rPr>
              <a:t>Cervantes, Hematology 2011</a:t>
            </a:r>
          </a:p>
        </p:txBody>
      </p:sp>
    </p:spTree>
    <p:extLst>
      <p:ext uri="{BB962C8B-B14F-4D97-AF65-F5344CB8AC3E}">
        <p14:creationId xmlns:p14="http://schemas.microsoft.com/office/powerpoint/2010/main" val="275548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mtClean="0"/>
              <a:t>Stratificazione «classica» del rischio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795867" y="1700389"/>
          <a:ext cx="7631289" cy="4322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1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6442">
                <a:tc>
                  <a:txBody>
                    <a:bodyPr/>
                    <a:lstStyle/>
                    <a:p>
                      <a:r>
                        <a:rPr lang="it-IT" sz="2100" dirty="0" smtClean="0">
                          <a:latin typeface="Arial" pitchFamily="34" charset="0"/>
                          <a:cs typeface="Arial" pitchFamily="34" charset="0"/>
                        </a:rPr>
                        <a:t>Basso</a:t>
                      </a:r>
                      <a:r>
                        <a:rPr lang="it-IT" sz="2100" baseline="0" dirty="0" smtClean="0">
                          <a:latin typeface="Arial" pitchFamily="34" charset="0"/>
                          <a:cs typeface="Arial" pitchFamily="34" charset="0"/>
                        </a:rPr>
                        <a:t> rischio</a:t>
                      </a:r>
                      <a:endParaRPr lang="it-IT" sz="2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270" marR="81270" marT="40644" marB="406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86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Età  </a:t>
                      </a:r>
                      <a:r>
                        <a:rPr lang="it-IT" sz="1600" u="sng" dirty="0" smtClean="0"/>
                        <a:t>&lt; </a:t>
                      </a:r>
                      <a:r>
                        <a:rPr lang="it-IT" sz="1600" u="none" baseline="0" dirty="0" smtClean="0"/>
                        <a:t>  60 anni</a:t>
                      </a:r>
                      <a:endParaRPr lang="it-IT" sz="1600" u="sng" dirty="0"/>
                    </a:p>
                  </a:txBody>
                  <a:tcPr marL="81270" marR="81270" marT="40644" marB="4064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86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Assenza</a:t>
                      </a:r>
                      <a:r>
                        <a:rPr lang="it-IT" sz="1600" baseline="0" dirty="0" smtClean="0"/>
                        <a:t> di pregressa trombosi</a:t>
                      </a:r>
                      <a:endParaRPr lang="it-IT" sz="1600" dirty="0"/>
                    </a:p>
                  </a:txBody>
                  <a:tcPr marL="81270" marR="81270" marT="40644" marB="4064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86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Conta piastrinica &lt; 1,500,000 / mmc</a:t>
                      </a:r>
                      <a:endParaRPr lang="it-IT" sz="1600" dirty="0"/>
                    </a:p>
                  </a:txBody>
                  <a:tcPr marL="81270" marR="81270" marT="40644" marB="4064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42">
                <a:tc>
                  <a:txBody>
                    <a:bodyPr/>
                    <a:lstStyle/>
                    <a:p>
                      <a:r>
                        <a:rPr lang="it-IT" sz="21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Rischio intermedio ?</a:t>
                      </a:r>
                      <a:endParaRPr lang="it-IT" sz="2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270" marR="81270" marT="40644" marB="40644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86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+ fattori di rischio cardiovascolari (fumo, ipertensione, dislipidemia, diabete)</a:t>
                      </a:r>
                      <a:endParaRPr lang="it-IT" sz="1600" dirty="0"/>
                    </a:p>
                  </a:txBody>
                  <a:tcPr marL="81270" marR="81270" marT="40644" marB="4064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86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+ </a:t>
                      </a:r>
                      <a:r>
                        <a:rPr lang="it-IT" sz="1600" dirty="0" err="1" smtClean="0"/>
                        <a:t>trombofilia</a:t>
                      </a:r>
                      <a:r>
                        <a:rPr lang="it-IT" sz="1600" dirty="0" smtClean="0"/>
                        <a:t> congenita </a:t>
                      </a:r>
                      <a:endParaRPr lang="it-IT" sz="1600" dirty="0"/>
                    </a:p>
                  </a:txBody>
                  <a:tcPr marL="81270" marR="81270" marT="40644" marB="4064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1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Alto</a:t>
                      </a:r>
                      <a:r>
                        <a:rPr lang="it-IT" sz="21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rischio</a:t>
                      </a:r>
                      <a:endParaRPr lang="it-IT" sz="21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270" marR="81270" marT="40644" marB="40644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86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Età  &gt;</a:t>
                      </a:r>
                      <a:r>
                        <a:rPr lang="it-IT" sz="1600" u="none" baseline="0" dirty="0" smtClean="0"/>
                        <a:t>  60 anni</a:t>
                      </a:r>
                      <a:endParaRPr lang="it-IT" sz="1600" u="sng" dirty="0"/>
                    </a:p>
                  </a:txBody>
                  <a:tcPr marL="81270" marR="81270" marT="40644" marB="4064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786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Storia di</a:t>
                      </a:r>
                      <a:r>
                        <a:rPr lang="it-IT" sz="1600" baseline="0" dirty="0" smtClean="0"/>
                        <a:t> pregressa trombosi</a:t>
                      </a:r>
                      <a:endParaRPr lang="it-IT" sz="1600" dirty="0"/>
                    </a:p>
                  </a:txBody>
                  <a:tcPr marL="81270" marR="81270" marT="40644" marB="4064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786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Conta piastrinica </a:t>
                      </a:r>
                      <a:r>
                        <a:rPr lang="it-IT" sz="1600" u="sng" dirty="0" smtClean="0"/>
                        <a:t>&gt;</a:t>
                      </a:r>
                      <a:r>
                        <a:rPr lang="it-IT" sz="1600" dirty="0" smtClean="0"/>
                        <a:t> 1,500,000 / mmc</a:t>
                      </a:r>
                      <a:endParaRPr lang="it-IT" sz="1600" dirty="0"/>
                    </a:p>
                  </a:txBody>
                  <a:tcPr marL="81270" marR="81270" marT="40644" marB="40644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439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68" y="1700390"/>
            <a:ext cx="7706077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014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1" y="804333"/>
            <a:ext cx="2556933" cy="484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412045" y="932746"/>
          <a:ext cx="5376333" cy="2259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8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9027"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/>
                        <a:t>Fattore di rischio in 891 pazienti TE</a:t>
                      </a:r>
                      <a:endParaRPr lang="it-IT" sz="1600" dirty="0"/>
                    </a:p>
                  </a:txBody>
                  <a:tcPr marL="81276" marR="81276" marT="40644" marB="40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Rischio relativo</a:t>
                      </a:r>
                      <a:endParaRPr lang="it-IT" sz="1600" dirty="0"/>
                    </a:p>
                  </a:txBody>
                  <a:tcPr marL="81276" marR="81276" marT="40644" marB="40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Punteggio</a:t>
                      </a:r>
                      <a:endParaRPr lang="it-IT" sz="1600" dirty="0"/>
                    </a:p>
                  </a:txBody>
                  <a:tcPr marL="81276" marR="81276" marT="40644" marB="406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540"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/>
                        <a:t>Età</a:t>
                      </a:r>
                      <a:r>
                        <a:rPr lang="it-IT" sz="1600" baseline="0" dirty="0" smtClean="0"/>
                        <a:t> &gt; 60 anni</a:t>
                      </a:r>
                      <a:endParaRPr lang="it-IT" sz="1600" dirty="0"/>
                    </a:p>
                  </a:txBody>
                  <a:tcPr marL="81276" marR="81276" marT="40644" marB="40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1.50</a:t>
                      </a:r>
                      <a:endParaRPr lang="it-IT" sz="1600" dirty="0"/>
                    </a:p>
                  </a:txBody>
                  <a:tcPr marL="81276" marR="81276" marT="40644" marB="40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</a:t>
                      </a:r>
                      <a:endParaRPr lang="it-IT" sz="1600" dirty="0"/>
                    </a:p>
                  </a:txBody>
                  <a:tcPr marL="81276" marR="81276" marT="40644" marB="4064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540"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/>
                        <a:t>Fattori di rischio cardiovascolare</a:t>
                      </a:r>
                      <a:endParaRPr lang="it-IT" sz="1600" dirty="0"/>
                    </a:p>
                  </a:txBody>
                  <a:tcPr marL="81276" marR="81276" marT="40644" marB="40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1.56</a:t>
                      </a:r>
                      <a:endParaRPr lang="it-IT" sz="1600" dirty="0"/>
                    </a:p>
                  </a:txBody>
                  <a:tcPr marL="81276" marR="81276" marT="40644" marB="40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</a:t>
                      </a:r>
                      <a:endParaRPr lang="it-IT" sz="1600" dirty="0"/>
                    </a:p>
                  </a:txBody>
                  <a:tcPr marL="81276" marR="81276" marT="40644" marB="4064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540"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/>
                        <a:t>Pregressa trombosi</a:t>
                      </a:r>
                      <a:endParaRPr lang="it-IT" sz="1600" dirty="0"/>
                    </a:p>
                  </a:txBody>
                  <a:tcPr marL="81276" marR="81276" marT="40644" marB="40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1.93</a:t>
                      </a:r>
                      <a:endParaRPr lang="it-IT" sz="1600" dirty="0"/>
                    </a:p>
                  </a:txBody>
                  <a:tcPr marL="81276" marR="81276" marT="40644" marB="40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</a:t>
                      </a:r>
                      <a:endParaRPr lang="it-IT" sz="1600" dirty="0"/>
                    </a:p>
                  </a:txBody>
                  <a:tcPr marL="81276" marR="81276" marT="40644" marB="4064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540"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/>
                        <a:t>JAK2 V617F</a:t>
                      </a:r>
                      <a:endParaRPr lang="it-IT" sz="1600" dirty="0"/>
                    </a:p>
                  </a:txBody>
                  <a:tcPr marL="81276" marR="81276" marT="40644" marB="40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2.04</a:t>
                      </a:r>
                      <a:endParaRPr lang="it-IT" sz="1600" dirty="0"/>
                    </a:p>
                  </a:txBody>
                  <a:tcPr marL="81276" marR="81276" marT="40644" marB="40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</a:t>
                      </a:r>
                      <a:endParaRPr lang="it-IT" sz="1600" dirty="0"/>
                    </a:p>
                  </a:txBody>
                  <a:tcPr marL="81276" marR="81276" marT="40644" marB="4064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1243190" y="3635022"/>
          <a:ext cx="4032956" cy="1299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948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Rischio</a:t>
                      </a:r>
                      <a:endParaRPr lang="it-IT" sz="1600" dirty="0"/>
                    </a:p>
                  </a:txBody>
                  <a:tcPr marL="81291" marR="81291" marT="40554" marB="40554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Punteggio</a:t>
                      </a:r>
                      <a:endParaRPr lang="it-IT" sz="1600" dirty="0"/>
                    </a:p>
                  </a:txBody>
                  <a:tcPr marL="81291" marR="81291" marT="40554" marB="40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948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Basso </a:t>
                      </a:r>
                      <a:endParaRPr lang="it-IT" sz="1600" dirty="0"/>
                    </a:p>
                  </a:txBody>
                  <a:tcPr marL="81291" marR="81291" marT="40554" marB="40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 – 1</a:t>
                      </a:r>
                      <a:endParaRPr lang="it-IT" sz="1600" dirty="0"/>
                    </a:p>
                  </a:txBody>
                  <a:tcPr marL="81291" marR="81291" marT="40554" marB="4055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948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Intermedio</a:t>
                      </a:r>
                      <a:endParaRPr lang="it-IT" sz="1600" dirty="0"/>
                    </a:p>
                  </a:txBody>
                  <a:tcPr marL="81291" marR="81291" marT="40554" marB="40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</a:t>
                      </a:r>
                      <a:endParaRPr lang="it-IT" sz="1600" dirty="0"/>
                    </a:p>
                  </a:txBody>
                  <a:tcPr marL="81291" marR="81291" marT="40554" marB="4055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948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Alto</a:t>
                      </a:r>
                      <a:endParaRPr lang="it-IT" sz="1600" dirty="0"/>
                    </a:p>
                  </a:txBody>
                  <a:tcPr marL="81291" marR="81291" marT="40554" marB="40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u="sng" dirty="0" smtClean="0"/>
                        <a:t>&gt;</a:t>
                      </a:r>
                      <a:r>
                        <a:rPr lang="it-IT" sz="1600" u="none" baseline="0" dirty="0" smtClean="0"/>
                        <a:t> 3</a:t>
                      </a:r>
                      <a:endParaRPr lang="it-IT" sz="1600" u="sng" dirty="0"/>
                    </a:p>
                  </a:txBody>
                  <a:tcPr marL="81291" marR="81291" marT="40554" marB="4055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269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8" name="CasellaDiTesto 2"/>
          <p:cNvSpPr txBox="1">
            <a:spLocks noChangeArrowheads="1"/>
          </p:cNvSpPr>
          <p:nvPr/>
        </p:nvSpPr>
        <p:spPr bwMode="auto">
          <a:xfrm>
            <a:off x="475544" y="5733256"/>
            <a:ext cx="4435122" cy="3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1778" i="1" dirty="0" err="1"/>
              <a:t>Barbui</a:t>
            </a:r>
            <a:r>
              <a:rPr lang="it-IT" altLang="it-IT" sz="1778" i="1" dirty="0"/>
              <a:t> et al, Blood </a:t>
            </a:r>
            <a:r>
              <a:rPr lang="it-IT" altLang="it-IT" sz="1778" i="1" dirty="0" err="1"/>
              <a:t>Cancer</a:t>
            </a:r>
            <a:r>
              <a:rPr lang="it-IT" altLang="it-IT" sz="1778" i="1" dirty="0"/>
              <a:t> J 2015</a:t>
            </a:r>
          </a:p>
        </p:txBody>
      </p:sp>
      <p:pic>
        <p:nvPicPr>
          <p:cNvPr id="388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8" y="996730"/>
            <a:ext cx="8885954" cy="260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8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44" y="4133079"/>
            <a:ext cx="5963249" cy="126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3193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2276</Words>
  <Application>Microsoft Office PowerPoint</Application>
  <PresentationFormat>Presentazione su schermo (4:3)</PresentationFormat>
  <Paragraphs>596</Paragraphs>
  <Slides>48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58" baseType="lpstr">
      <vt:lpstr>MS PGothic</vt:lpstr>
      <vt:lpstr>MS PGothic</vt:lpstr>
      <vt:lpstr>Arial</vt:lpstr>
      <vt:lpstr>Calibri</vt:lpstr>
      <vt:lpstr>Cambria</vt:lpstr>
      <vt:lpstr>Courier New</vt:lpstr>
      <vt:lpstr>Helvetica Neue Medium</vt:lpstr>
      <vt:lpstr>Tahoma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Fattori di rischio per trombosi</vt:lpstr>
      <vt:lpstr>Stratificazione «classica» del rischio</vt:lpstr>
      <vt:lpstr>Presentazione standard di PowerPoint</vt:lpstr>
      <vt:lpstr>Presentazione standard di PowerPoint</vt:lpstr>
      <vt:lpstr>Presentazione standard di PowerPoint</vt:lpstr>
      <vt:lpstr>TRATTAMENTO DELLA TE</vt:lpstr>
      <vt:lpstr>Profilassi antitrombotica primaria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Aspirina: efficacia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Results – TxB2 by treatment group analysis of the 240 enrolled patients at July 30 2018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Profilassi antitrombotica secondaria</vt:lpstr>
      <vt:lpstr>ELN-WP9 project  Ricorrenze trombotiche in MPN. Analisi di 1032 eventi indice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sito della prima trombosi può influenzare il tasso di ricorrenza.  Maggiore incidenza nelle S. Budd-Chiari versus altre trombosi venose splancniche.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ELN-WP9 project  Thrombosis  recurrences in MPN.  Analysis of 1032 index events</vt:lpstr>
      <vt:lpstr>Presentazione standard di PowerPoint</vt:lpstr>
      <vt:lpstr>Presentazione standard di PowerPoint</vt:lpstr>
      <vt:lpstr>Conclusioni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fanellit</dc:creator>
  <cp:lastModifiedBy>De Stefano Valerio</cp:lastModifiedBy>
  <cp:revision>16</cp:revision>
  <dcterms:created xsi:type="dcterms:W3CDTF">2018-04-13T11:53:07Z</dcterms:created>
  <dcterms:modified xsi:type="dcterms:W3CDTF">2025-05-17T03:30:08Z</dcterms:modified>
</cp:coreProperties>
</file>